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3" r:id="rId3"/>
    <p:sldId id="270" r:id="rId4"/>
    <p:sldId id="269" r:id="rId5"/>
    <p:sldId id="272" r:id="rId6"/>
    <p:sldId id="273" r:id="rId7"/>
    <p:sldId id="277" r:id="rId8"/>
    <p:sldId id="276" r:id="rId9"/>
    <p:sldId id="275" r:id="rId10"/>
    <p:sldId id="283" r:id="rId11"/>
    <p:sldId id="292" r:id="rId12"/>
    <p:sldId id="291" r:id="rId13"/>
    <p:sldId id="284" r:id="rId14"/>
    <p:sldId id="280" r:id="rId15"/>
    <p:sldId id="285" r:id="rId16"/>
    <p:sldId id="287" r:id="rId17"/>
    <p:sldId id="289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83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pos="50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230"/>
    <a:srgbClr val="442A5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8" autoAdjust="0"/>
    <p:restoredTop sz="78704" autoAdjust="0"/>
  </p:normalViewPr>
  <p:slideViewPr>
    <p:cSldViewPr snapToGrid="0">
      <p:cViewPr varScale="1">
        <p:scale>
          <a:sx n="102" d="100"/>
          <a:sy n="102" d="100"/>
        </p:scale>
        <p:origin x="-690" y="-96"/>
      </p:cViewPr>
      <p:guideLst>
        <p:guide orient="horz" pos="2184"/>
        <p:guide orient="horz" pos="2183"/>
        <p:guide orient="horz" pos="663"/>
        <p:guide pos="3840"/>
        <p:guide pos="5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-3624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38013-A3EC-3B45-817A-5929A218602D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47F7-EAD3-824A-BCB1-958757616B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4070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CB440-8AD1-458C-9B72-12E71A555DEC}" type="datetimeFigureOut">
              <a:rPr lang="zh-TW" altLang="en-US" smtClean="0"/>
              <a:pPr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0C134-5EAB-43BC-BB9E-BBDC63AE8D9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 altLang="zh-TW" baseline="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B665-196C-412F-B35E-3756663A5FD8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3133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5B665-196C-412F-B35E-3756663A5FD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2029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0C134-5EAB-43BC-BB9E-BBDC63AE8D91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2349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729559"/>
            <a:ext cx="9480220" cy="2047821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811417"/>
            <a:ext cx="4294463" cy="1106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r="1" b="41370"/>
          <a:stretch/>
        </p:blipFill>
        <p:spPr>
          <a:xfrm>
            <a:off x="0" y="-1"/>
            <a:ext cx="12191999" cy="40209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985"/>
            <a:ext cx="9244897" cy="16760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481" y="1981200"/>
            <a:ext cx="9583381" cy="4050323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75000"/>
              <a:defRPr sz="2000"/>
            </a:lvl2pPr>
            <a:lvl3pPr marL="1143000" indent="-22860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75000"/>
              <a:buFont typeface="Wingdings" panose="05000000000000000000" pitchFamily="2" charset="2"/>
              <a:buChar char="Ø"/>
              <a:defRPr sz="1800"/>
            </a:lvl3pPr>
            <a:lvl4pPr marL="1600200" indent="-228600">
              <a:spcBef>
                <a:spcPts val="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85000"/>
              </a:lnSpc>
              <a:spcBef>
                <a:spcPts val="0"/>
              </a:spcBef>
              <a:spcAft>
                <a:spcPts val="3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7962" b="2"/>
          <a:stretch/>
        </p:blipFill>
        <p:spPr>
          <a:xfrm>
            <a:off x="0" y="0"/>
            <a:ext cx="63445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398" y="503152"/>
            <a:ext cx="8761413" cy="70696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111" y="1295400"/>
            <a:ext cx="2793158" cy="1600200"/>
          </a:xfrm>
        </p:spPr>
        <p:txBody>
          <a:bodyPr anchor="b"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8609" y="1447800"/>
            <a:ext cx="694509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561110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r="67618" b="2"/>
          <a:stretch/>
        </p:blipFill>
        <p:spPr>
          <a:xfrm>
            <a:off x="1" y="0"/>
            <a:ext cx="39481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96" y="1835747"/>
            <a:ext cx="3204844" cy="1593253"/>
          </a:xfrm>
        </p:spPr>
        <p:txBody>
          <a:bodyPr anchor="b">
            <a:normAutofit/>
          </a:bodyPr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49506" y="1143000"/>
            <a:ext cx="7294197" cy="4572000"/>
          </a:xfrm>
          <a:prstGeom prst="roundRect">
            <a:avLst>
              <a:gd name="adj" fmla="val 1858"/>
            </a:avLst>
          </a:prstGeo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401395" y="3770142"/>
            <a:ext cx="3199934" cy="125905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6" y="435479"/>
            <a:ext cx="2203739" cy="568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" r="1" b="64474"/>
          <a:stretch/>
        </p:blipFill>
        <p:spPr>
          <a:xfrm>
            <a:off x="0" y="0"/>
            <a:ext cx="12191999" cy="2436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023" y="330044"/>
            <a:ext cx="1821272" cy="469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835" b="70449"/>
          <a:stretch/>
        </p:blipFill>
        <p:spPr>
          <a:xfrm>
            <a:off x="0" y="6740315"/>
            <a:ext cx="12192000" cy="1176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709481" y="539917"/>
            <a:ext cx="789953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480" y="1920240"/>
            <a:ext cx="10146092" cy="407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BE451C3-0FF4-47C4-B829-773ADF60F88C}" type="datetimeFigureOut">
              <a:rPr lang="en-US" smtClean="0"/>
              <a:pPr/>
              <a:t>6/21/2018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E0681CA-4552-427A-822D-877F8BC21D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872" y="461518"/>
            <a:ext cx="2003399" cy="51629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1620140" y="6392880"/>
            <a:ext cx="56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4C021AB-C713-4AAB-AA5D-FE8D557E84BB}" type="slidenum">
              <a:rPr lang="en-US" sz="1400" b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9480" y="1139483"/>
            <a:ext cx="11147791" cy="0"/>
          </a:xfrm>
          <a:prstGeom prst="line">
            <a:avLst/>
          </a:prstGeom>
          <a:ln w="28575">
            <a:solidFill>
              <a:srgbClr val="F6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6" r:id="rId7"/>
    <p:sldLayoutId id="2147483668" r:id="rId8"/>
    <p:sldLayoutId id="2147483661" r:id="rId9"/>
    <p:sldLayoutId id="2147483672" r:id="rId10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442A56"/>
          </a:solidFill>
          <a:latin typeface="Arial" charset="0"/>
          <a:ea typeface="Arial" charset="0"/>
          <a:cs typeface="Arial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marR="0" indent="-34290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80000"/>
        <a:buFont typeface="Arial" charset="0"/>
        <a:buChar char="•"/>
        <a:tabLst/>
        <a:defRPr sz="20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1pPr>
      <a:lvl2pPr marL="742950" marR="0" indent="-28575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F65230"/>
        </a:buClr>
        <a:buSzPct val="75000"/>
        <a:buFont typeface="Arial" charset="0"/>
        <a:buChar char="•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2pPr>
      <a:lvl3pPr marL="1143000" marR="0" indent="-228600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75000"/>
        <a:buFont typeface="Arial" charset="0"/>
        <a:buChar char="•"/>
        <a:tabLst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3pPr>
      <a:lvl4pPr marL="1428750" marR="0" indent="-168275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4pPr>
      <a:lvl5pPr marL="1598613" marR="0" indent="-115888" algn="l" defTabSz="457200" rtl="0" eaLnBrk="1" fontAlgn="auto" latinLnBrk="0" hangingPunct="1">
        <a:lnSpc>
          <a:spcPct val="85000"/>
        </a:lnSpc>
        <a:spcBef>
          <a:spcPts val="0"/>
        </a:spcBef>
        <a:spcAft>
          <a:spcPts val="300"/>
        </a:spcAft>
        <a:buClr>
          <a:srgbClr val="F65230"/>
        </a:buClr>
        <a:buSzPct val="80000"/>
        <a:buFont typeface="Arial" charset="0"/>
        <a:buChar char="•"/>
        <a:tabLst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01.org/zh/downloads/hyperscan-integration-snort-2.9.8.2-and-2.9.9.0?langredirect=1" TargetMode="External"/><Relationship Id="rId2" Type="http://schemas.openxmlformats.org/officeDocument/2006/relationships/hyperlink" Target="http://seclists.org/snort/2016/q2/38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Kuo.kuo@lionic.com" TargetMode="External"/><Relationship Id="rId2" Type="http://schemas.openxmlformats.org/officeDocument/2006/relationships/hyperlink" Target="mailto:arthur.su@lionic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7096DD-9991-4DFF-BCBB-D70B38858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r>
              <a:rPr lang="en-US" altLang="zh-TW" sz="4400" dirty="0">
                <a:latin typeface="Calibri" pitchFamily="34" charset="0"/>
              </a:rPr>
              <a:t>Multiple vDPI Functions using DPDK and Hyperscan on OVS-DPDK Platform </a:t>
            </a:r>
            <a:endParaRPr lang="en-US" sz="4400" dirty="0">
              <a:latin typeface="Calibri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384B67E-C425-409A-AE72-735DB9208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207784"/>
          </a:xfrm>
        </p:spPr>
        <p:txBody>
          <a:bodyPr>
            <a:normAutofit fontScale="47500" lnSpcReduction="20000"/>
          </a:bodyPr>
          <a:lstStyle/>
          <a:p>
            <a:r>
              <a:rPr lang="en-US" sz="5100" cap="none" dirty="0">
                <a:latin typeface="Calibri" pitchFamily="34" charset="0"/>
              </a:rPr>
              <a:t>Cheng-</a:t>
            </a:r>
            <a:r>
              <a:rPr lang="en-US" sz="5100" cap="none" dirty="0" err="1">
                <a:latin typeface="Calibri" pitchFamily="34" charset="0"/>
              </a:rPr>
              <a:t>Chien</a:t>
            </a:r>
            <a:r>
              <a:rPr lang="en-US" sz="5100" cap="none" dirty="0">
                <a:latin typeface="Calibri" pitchFamily="34" charset="0"/>
              </a:rPr>
              <a:t> SU</a:t>
            </a:r>
          </a:p>
          <a:p>
            <a:r>
              <a:rPr lang="en-US" sz="5100" cap="none" dirty="0">
                <a:latin typeface="Calibri" pitchFamily="34" charset="0"/>
              </a:rPr>
              <a:t>Fang-Chen KUO</a:t>
            </a:r>
          </a:p>
          <a:p>
            <a:r>
              <a:rPr lang="en-US" sz="5100" cap="none" dirty="0">
                <a:latin typeface="Calibri" pitchFamily="34" charset="0"/>
              </a:rPr>
              <a:t>LIONIC Corp.</a:t>
            </a:r>
          </a:p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4639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altLang="zh-TW" sz="3200" dirty="0">
                <a:latin typeface="Calibri" pitchFamily="34" charset="0"/>
              </a:rPr>
              <a:t>Content Merging (2/2)</a:t>
            </a:r>
            <a:endParaRPr lang="zh-TW" altLang="en-US" sz="3200" dirty="0">
              <a:latin typeface="Calibri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libri" pitchFamily="34" charset="0"/>
              </a:rPr>
              <a:t>alert </a:t>
            </a:r>
            <a:r>
              <a:rPr lang="en-US" altLang="zh-TW" dirty="0" err="1">
                <a:latin typeface="Calibri" pitchFamily="34" charset="0"/>
              </a:rPr>
              <a:t>tcp</a:t>
            </a:r>
            <a:r>
              <a:rPr lang="en-US" altLang="zh-TW" dirty="0">
                <a:latin typeface="Calibri" pitchFamily="34" charset="0"/>
              </a:rPr>
              <a:t> $EXTERNAL_NET any -&gt; $HOME_NET any (content:"|12 01|";  </a:t>
            </a:r>
            <a:r>
              <a:rPr lang="en-US" altLang="zh-TW" b="1" dirty="0">
                <a:latin typeface="Calibri" pitchFamily="34" charset="0"/>
              </a:rPr>
              <a:t>content:"|01 00 00 00|"</a:t>
            </a:r>
            <a:r>
              <a:rPr lang="en-US" altLang="zh-TW" dirty="0">
                <a:latin typeface="Calibri" pitchFamily="34" charset="0"/>
              </a:rPr>
              <a:t>; within:5; distance:2;)</a:t>
            </a:r>
          </a:p>
          <a:p>
            <a:endParaRPr lang="en-US" altLang="zh-TW" dirty="0">
              <a:latin typeface="Calibri" pitchFamily="34" charset="0"/>
            </a:endParaRPr>
          </a:p>
          <a:p>
            <a:r>
              <a:rPr lang="en-US" altLang="zh-TW" dirty="0">
                <a:latin typeface="Calibri" pitchFamily="34" charset="0"/>
              </a:rPr>
              <a:t>Pattern:  “</a:t>
            </a:r>
            <a:r>
              <a:rPr lang="en-US" altLang="zh-TW" b="1" dirty="0">
                <a:latin typeface="Calibri" pitchFamily="34" charset="0"/>
              </a:rPr>
              <a:t>\x01\x00\x00\x00</a:t>
            </a:r>
            <a:r>
              <a:rPr lang="en-US" altLang="zh-TW" dirty="0">
                <a:latin typeface="Calibri" pitchFamily="34" charset="0"/>
              </a:rPr>
              <a:t>”</a:t>
            </a:r>
          </a:p>
          <a:p>
            <a:r>
              <a:rPr lang="en-US" altLang="zh-TW" dirty="0">
                <a:latin typeface="Calibri" pitchFamily="34" charset="0"/>
              </a:rPr>
              <a:t>Regular Expression:  “</a:t>
            </a:r>
            <a:r>
              <a:rPr lang="en-US" altLang="zh-TW" b="1" dirty="0">
                <a:latin typeface="Calibri" pitchFamily="34" charset="0"/>
              </a:rPr>
              <a:t>\x12\x01</a:t>
            </a:r>
            <a:r>
              <a:rPr lang="en-US" altLang="zh-TW" b="1" dirty="0">
                <a:solidFill>
                  <a:srgbClr val="FF0000"/>
                </a:solidFill>
                <a:latin typeface="Calibri" pitchFamily="34" charset="0"/>
              </a:rPr>
              <a:t>.{2,3}</a:t>
            </a:r>
            <a:r>
              <a:rPr lang="en-US" altLang="zh-TW" b="1" dirty="0">
                <a:latin typeface="Calibri" pitchFamily="34" charset="0"/>
              </a:rPr>
              <a:t>\x01\x00\x00\x00</a:t>
            </a:r>
            <a:r>
              <a:rPr lang="en-US" altLang="zh-TW" dirty="0">
                <a:latin typeface="Calibri" pitchFamily="34" charset="0"/>
              </a:rPr>
              <a:t>”</a:t>
            </a: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  <a:p>
            <a:pPr>
              <a:buNone/>
            </a:pPr>
            <a:endParaRPr lang="en-US" altLang="zh-TW" dirty="0">
              <a:latin typeface="Calibri" pitchFamily="34" charset="0"/>
            </a:endParaRPr>
          </a:p>
          <a:p>
            <a:pPr>
              <a:buNone/>
            </a:pPr>
            <a:endParaRPr lang="en-US" altLang="zh-TW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Lionic </a:t>
            </a:r>
            <a:r>
              <a:rPr lang="en-US" altLang="zh-TW" dirty="0" smtClean="0"/>
              <a:t>DPI </a:t>
            </a:r>
            <a:r>
              <a:rPr lang="en-US" altLang="zh-TW" dirty="0"/>
              <a:t>SDK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itchFamily="34" charset="0"/>
              </a:rPr>
              <a:t>Lionic DPI-SDK provide antivirus, intrusion prevention system, application identification, device identification and web content filtering.</a:t>
            </a:r>
          </a:p>
          <a:p>
            <a:pPr>
              <a:buNone/>
            </a:pPr>
            <a:endParaRPr lang="en-US" altLang="zh-TW" dirty="0">
              <a:latin typeface="Calibri" pitchFamily="34" charset="0"/>
            </a:endParaRPr>
          </a:p>
          <a:p>
            <a:r>
              <a:rPr lang="en-US" altLang="zh-TW" dirty="0" smtClean="0">
                <a:latin typeface="Calibri" pitchFamily="34" charset="0"/>
              </a:rPr>
              <a:t>Lionic DPI-SDK </a:t>
            </a:r>
            <a:r>
              <a:rPr lang="en-US" altLang="zh-TW" dirty="0">
                <a:latin typeface="Calibri" pitchFamily="34" charset="0"/>
              </a:rPr>
              <a:t>is compatible with snort rule format.</a:t>
            </a:r>
          </a:p>
          <a:p>
            <a:endParaRPr lang="en-US" altLang="zh-TW" dirty="0">
              <a:latin typeface="Calibri" pitchFamily="34" charset="0"/>
            </a:endParaRPr>
          </a:p>
          <a:p>
            <a:r>
              <a:rPr lang="en-US" altLang="zh-TW" dirty="0" smtClean="0">
                <a:latin typeface="Calibri" pitchFamily="34" charset="0"/>
              </a:rPr>
              <a:t>Lionic DPI-SDK </a:t>
            </a:r>
            <a:r>
              <a:rPr lang="en-US" altLang="zh-TW" dirty="0">
                <a:latin typeface="Calibri" pitchFamily="34" charset="0"/>
              </a:rPr>
              <a:t>supports DPDK and </a:t>
            </a:r>
            <a:r>
              <a:rPr lang="en-US" altLang="zh-TW">
                <a:latin typeface="Calibri" pitchFamily="34" charset="0"/>
              </a:rPr>
              <a:t>Hyperscan</a:t>
            </a:r>
            <a:r>
              <a:rPr lang="en-US" altLang="zh-TW" smtClean="0">
                <a:latin typeface="Calibri" pitchFamily="34" charset="0"/>
              </a:rPr>
              <a:t>.</a:t>
            </a:r>
            <a:endParaRPr lang="en-US" altLang="zh-TW" dirty="0">
              <a:latin typeface="Calibri" pitchFamily="34" charset="0"/>
            </a:endParaRPr>
          </a:p>
          <a:p>
            <a:endParaRPr lang="zh-TW" altLang="en-US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Lionic DPI SDK (2/2)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 bwMode="gray">
          <a:xfrm>
            <a:off x="398237" y="2954468"/>
            <a:ext cx="11440970" cy="32001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DFEFF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60954" tIns="30477" rIns="60954" bIns="30477" rtlCol="0" anchor="ctr">
            <a:noAutofit/>
          </a:bodyPr>
          <a:lstStyle/>
          <a:p>
            <a:pPr algn="ctr"/>
            <a:endParaRPr lang="en-US" sz="1600" dirty="0">
              <a:latin typeface="+mj-lt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5" name="矩形 20"/>
          <p:cNvSpPr/>
          <p:nvPr/>
        </p:nvSpPr>
        <p:spPr bwMode="gray">
          <a:xfrm>
            <a:off x="1815743" y="4666457"/>
            <a:ext cx="4671767" cy="7425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391" tIns="43196" rIns="86391" bIns="43196" rtlCol="0" anchor="ctr"/>
          <a:lstStyle/>
          <a:p>
            <a:pPr algn="ctr">
              <a:lnSpc>
                <a:spcPct val="11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+mj-lt"/>
                <a:cs typeface="Helvetica Neue"/>
              </a:rPr>
              <a:t>Hardware DPI – LA3000</a:t>
            </a:r>
          </a:p>
          <a:p>
            <a:pPr algn="ctr">
              <a:lnSpc>
                <a:spcPct val="110000"/>
              </a:lnSpc>
            </a:pPr>
            <a:r>
              <a:rPr lang="en-US" altLang="zh-TW" sz="1400" dirty="0">
                <a:solidFill>
                  <a:schemeClr val="bg1"/>
                </a:solidFill>
                <a:latin typeface="+mj-lt"/>
                <a:cs typeface="Helvetica Neue"/>
              </a:rPr>
              <a:t>Pattern Matching Processor (Silicon IP)</a:t>
            </a:r>
            <a:endParaRPr lang="zh-TW" altLang="en-US" sz="1400" dirty="0" err="1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46" name="矩形 25"/>
          <p:cNvSpPr/>
          <p:nvPr/>
        </p:nvSpPr>
        <p:spPr bwMode="gray">
          <a:xfrm>
            <a:off x="6735392" y="4666457"/>
            <a:ext cx="4671767" cy="74252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391" tIns="43196" rIns="86391" bIns="43196" rtlCol="0" anchor="ctr"/>
          <a:lstStyle/>
          <a:p>
            <a:pPr algn="ctr">
              <a:lnSpc>
                <a:spcPct val="110000"/>
              </a:lnSpc>
            </a:pPr>
            <a:r>
              <a:rPr lang="en-US" altLang="zh-TW" sz="1400" b="1" dirty="0">
                <a:solidFill>
                  <a:schemeClr val="bg1"/>
                </a:solidFill>
                <a:latin typeface="+mj-lt"/>
                <a:cs typeface="Helvetica Neue"/>
              </a:rPr>
              <a:t>Software DPI</a:t>
            </a:r>
          </a:p>
          <a:p>
            <a:pPr algn="ctr">
              <a:lnSpc>
                <a:spcPct val="110000"/>
              </a:lnSpc>
            </a:pPr>
            <a:r>
              <a:rPr lang="en-US" altLang="zh-TW" sz="1400" dirty="0">
                <a:solidFill>
                  <a:schemeClr val="bg1"/>
                </a:solidFill>
                <a:latin typeface="+mj-lt"/>
                <a:cs typeface="Helvetica Neue"/>
              </a:rPr>
              <a:t>Pattern Matching Library</a:t>
            </a:r>
            <a:endParaRPr lang="zh-TW" altLang="en-US" sz="1400" dirty="0" err="1">
              <a:solidFill>
                <a:schemeClr val="bg1"/>
              </a:solidFill>
              <a:latin typeface="+mj-lt"/>
              <a:cs typeface="Helvetica Neue"/>
            </a:endParaRPr>
          </a:p>
        </p:txBody>
      </p:sp>
      <p:sp>
        <p:nvSpPr>
          <p:cNvPr id="41" name="文字方塊 55"/>
          <p:cNvSpPr txBox="1"/>
          <p:nvPr/>
        </p:nvSpPr>
        <p:spPr bwMode="gray">
          <a:xfrm>
            <a:off x="408210" y="4845572"/>
            <a:ext cx="1389923" cy="327786"/>
          </a:xfrm>
          <a:prstGeom prst="rect">
            <a:avLst/>
          </a:prstGeom>
          <a:noFill/>
        </p:spPr>
        <p:txBody>
          <a:bodyPr wrap="square" lIns="86391" tIns="56154" rIns="86391" bIns="30477" rtlCol="0" anchor="b" anchorCtr="0">
            <a:noAutofit/>
          </a:bodyPr>
          <a:lstStyle>
            <a:defPPr>
              <a:defRPr lang="en-GB"/>
            </a:defPPr>
            <a:lvl1pPr>
              <a:lnSpc>
                <a:spcPct val="120000"/>
              </a:lnSpc>
              <a:defRPr sz="120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r>
              <a:rPr lang="en-US" altLang="zh-TW" sz="1400" b="1" dirty="0">
                <a:latin typeface="+mj-lt"/>
              </a:rPr>
              <a:t>DPI Engine</a:t>
            </a:r>
            <a:endParaRPr lang="zh-TW" altLang="en-US" sz="1400" b="1" dirty="0">
              <a:latin typeface="+mj-lt"/>
            </a:endParaRPr>
          </a:p>
        </p:txBody>
      </p:sp>
      <p:sp>
        <p:nvSpPr>
          <p:cNvPr id="49" name="文字方塊 57"/>
          <p:cNvSpPr txBox="1"/>
          <p:nvPr/>
        </p:nvSpPr>
        <p:spPr bwMode="gray">
          <a:xfrm>
            <a:off x="424140" y="3620029"/>
            <a:ext cx="1256792" cy="204105"/>
          </a:xfrm>
          <a:prstGeom prst="rect">
            <a:avLst/>
          </a:prstGeom>
          <a:noFill/>
        </p:spPr>
        <p:txBody>
          <a:bodyPr wrap="square" lIns="86391" tIns="56154" rIns="86391" bIns="30477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1400" b="1" dirty="0">
                <a:latin typeface="+mj-lt"/>
                <a:cs typeface="Helvetica Neue Medium"/>
              </a:rPr>
              <a:t>Applications Services</a:t>
            </a:r>
            <a:endParaRPr kumimoji="1" lang="zh-TW" altLang="en-US" sz="1400" b="1" dirty="0">
              <a:latin typeface="+mj-lt"/>
              <a:cs typeface="Helvetica Neue Medium"/>
            </a:endParaRPr>
          </a:p>
        </p:txBody>
      </p:sp>
      <p:sp>
        <p:nvSpPr>
          <p:cNvPr id="60" name="文字方塊 58"/>
          <p:cNvSpPr txBox="1"/>
          <p:nvPr/>
        </p:nvSpPr>
        <p:spPr bwMode="gray">
          <a:xfrm>
            <a:off x="426854" y="1892953"/>
            <a:ext cx="1264947" cy="627846"/>
          </a:xfrm>
          <a:prstGeom prst="rect">
            <a:avLst/>
          </a:prstGeom>
          <a:noFill/>
        </p:spPr>
        <p:txBody>
          <a:bodyPr wrap="square" lIns="86391" tIns="56154" rIns="86391" bIns="30477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1600" b="1" dirty="0">
                <a:latin typeface="+mj-lt"/>
                <a:cs typeface="Helvetica Neue Medium"/>
              </a:rPr>
              <a:t>Signature Database</a:t>
            </a:r>
            <a:endParaRPr kumimoji="1" lang="zh-TW" altLang="en-US" sz="1600" b="1" dirty="0">
              <a:latin typeface="+mj-lt"/>
              <a:cs typeface="Helvetica Neue Medium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1815742" y="1747039"/>
            <a:ext cx="1392000" cy="2683962"/>
            <a:chOff x="1815742" y="1747039"/>
            <a:chExt cx="1392000" cy="268396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2508647" y="2654804"/>
              <a:ext cx="0" cy="1776197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32"/>
            <p:cNvSpPr/>
            <p:nvPr/>
          </p:nvSpPr>
          <p:spPr bwMode="gray">
            <a:xfrm>
              <a:off x="1815742" y="1747039"/>
              <a:ext cx="1392000" cy="86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300" dirty="0">
                  <a:solidFill>
                    <a:schemeClr val="bg1"/>
                  </a:solidFill>
                  <a:latin typeface="+mj-lt"/>
                  <a:cs typeface="Helvetica Neue"/>
                </a:rPr>
                <a:t>Virus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TW" sz="1300" dirty="0">
                  <a:solidFill>
                    <a:schemeClr val="bg1"/>
                  </a:solidFill>
                  <a:latin typeface="+mj-lt"/>
                  <a:cs typeface="Helvetica Neue Light"/>
                </a:rPr>
                <a:t>Signature</a:t>
              </a:r>
              <a:endParaRPr lang="zh-TW" altLang="en-US" sz="1300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  <p:sp>
          <p:nvSpPr>
            <p:cNvPr id="73" name="矩形 32"/>
            <p:cNvSpPr/>
            <p:nvPr/>
          </p:nvSpPr>
          <p:spPr bwMode="gray">
            <a:xfrm>
              <a:off x="1815742" y="3127516"/>
              <a:ext cx="139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300" b="1" dirty="0">
                  <a:solidFill>
                    <a:schemeClr val="bg1"/>
                  </a:solidFill>
                  <a:latin typeface="+mj-lt"/>
                  <a:cs typeface="Helvetica Neue"/>
                </a:rPr>
                <a:t>Anti-Virus</a:t>
              </a:r>
              <a:endParaRPr lang="zh-TW" altLang="en-US" sz="1300" b="1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3865596" y="1747039"/>
            <a:ext cx="1392000" cy="2683962"/>
            <a:chOff x="5095509" y="1747039"/>
            <a:chExt cx="1392000" cy="2683962"/>
          </a:xfrm>
        </p:grpSpPr>
        <p:cxnSp>
          <p:nvCxnSpPr>
            <p:cNvPr id="81" name="Straight Arrow Connector 80"/>
            <p:cNvCxnSpPr/>
            <p:nvPr/>
          </p:nvCxnSpPr>
          <p:spPr>
            <a:xfrm flipV="1">
              <a:off x="5799222" y="2654804"/>
              <a:ext cx="0" cy="1776197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35"/>
            <p:cNvSpPr/>
            <p:nvPr/>
          </p:nvSpPr>
          <p:spPr bwMode="gray">
            <a:xfrm>
              <a:off x="5095509" y="1747039"/>
              <a:ext cx="1392000" cy="86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+mj-lt"/>
                  <a:cs typeface="Helvetica Neue"/>
                </a:rPr>
                <a:t>IPS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+mj-lt"/>
                  <a:cs typeface="Helvetica Neue Light"/>
                </a:rPr>
                <a:t>Signature</a:t>
              </a:r>
              <a:endParaRPr lang="zh-TW" altLang="en-US" sz="1400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  <p:sp>
          <p:nvSpPr>
            <p:cNvPr id="75" name="矩形 35"/>
            <p:cNvSpPr/>
            <p:nvPr/>
          </p:nvSpPr>
          <p:spPr bwMode="gray">
            <a:xfrm>
              <a:off x="5095509" y="3127516"/>
              <a:ext cx="139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+mj-lt"/>
                  <a:cs typeface="Helvetica Neue"/>
                </a:rPr>
                <a:t>Intrusion Prevention System</a:t>
              </a:r>
              <a:endParaRPr lang="zh-TW" altLang="en-US" sz="1400" b="1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7965304" y="1738132"/>
            <a:ext cx="1392000" cy="2692869"/>
            <a:chOff x="8375276" y="1738132"/>
            <a:chExt cx="1392000" cy="2692869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9089796" y="2654804"/>
              <a:ext cx="0" cy="1776197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36"/>
            <p:cNvSpPr/>
            <p:nvPr/>
          </p:nvSpPr>
          <p:spPr bwMode="gray">
            <a:xfrm>
              <a:off x="8375276" y="1738132"/>
              <a:ext cx="1392000" cy="86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+mj-lt"/>
                  <a:cs typeface="Helvetica Neue Light"/>
                </a:rPr>
                <a:t>Application Signature</a:t>
              </a:r>
              <a:endParaRPr kumimoji="1" lang="zh-TW" altLang="en-US" sz="1400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  <p:sp>
          <p:nvSpPr>
            <p:cNvPr id="76" name="矩形 36"/>
            <p:cNvSpPr/>
            <p:nvPr/>
          </p:nvSpPr>
          <p:spPr bwMode="gray">
            <a:xfrm>
              <a:off x="8375276" y="3118609"/>
              <a:ext cx="139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+mj-lt"/>
                  <a:cs typeface="Helvetica Neue Light"/>
                </a:rPr>
                <a:t>Application Identification</a:t>
              </a:r>
              <a:endParaRPr kumimoji="1" lang="zh-TW" altLang="en-US" sz="1400" b="1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0015159" y="1738132"/>
            <a:ext cx="1392000" cy="2692869"/>
            <a:chOff x="10015159" y="1738132"/>
            <a:chExt cx="1392000" cy="2692869"/>
          </a:xfrm>
        </p:grpSpPr>
        <p:cxnSp>
          <p:nvCxnSpPr>
            <p:cNvPr id="84" name="Straight Arrow Connector 83"/>
            <p:cNvCxnSpPr/>
            <p:nvPr/>
          </p:nvCxnSpPr>
          <p:spPr>
            <a:xfrm flipV="1">
              <a:off x="10735084" y="2654804"/>
              <a:ext cx="0" cy="1776197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37"/>
            <p:cNvSpPr/>
            <p:nvPr/>
          </p:nvSpPr>
          <p:spPr bwMode="gray">
            <a:xfrm>
              <a:off x="10015159" y="1738132"/>
              <a:ext cx="1392000" cy="86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300" dirty="0">
                  <a:solidFill>
                    <a:schemeClr val="bg1"/>
                  </a:solidFill>
                  <a:latin typeface="+mj-lt"/>
                  <a:cs typeface="Helvetica Neue"/>
                </a:rPr>
                <a:t>Web Content 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TW" sz="1300" dirty="0">
                  <a:solidFill>
                    <a:schemeClr val="bg1"/>
                  </a:solidFill>
                  <a:latin typeface="+mj-lt"/>
                  <a:cs typeface="Helvetica Neue"/>
                </a:rPr>
                <a:t> Cloud Database </a:t>
              </a:r>
              <a:endParaRPr lang="zh-TW" altLang="en-US" sz="1300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  <p:sp>
          <p:nvSpPr>
            <p:cNvPr id="77" name="矩形 37"/>
            <p:cNvSpPr/>
            <p:nvPr/>
          </p:nvSpPr>
          <p:spPr bwMode="gray">
            <a:xfrm>
              <a:off x="10015159" y="3118609"/>
              <a:ext cx="139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300" b="1" dirty="0">
                  <a:solidFill>
                    <a:schemeClr val="bg1"/>
                  </a:solidFill>
                  <a:latin typeface="+mj-lt"/>
                  <a:cs typeface="Helvetica Neue"/>
                </a:rPr>
                <a:t>Web Content Filtering</a:t>
              </a:r>
              <a:endParaRPr lang="zh-TW" altLang="en-US" sz="1300" b="1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5915450" y="1749905"/>
            <a:ext cx="1392000" cy="2681096"/>
            <a:chOff x="6735392" y="1749905"/>
            <a:chExt cx="1392000" cy="2681096"/>
          </a:xfrm>
        </p:grpSpPr>
        <p:cxnSp>
          <p:nvCxnSpPr>
            <p:cNvPr id="82" name="Straight Arrow Connector 81"/>
            <p:cNvCxnSpPr/>
            <p:nvPr/>
          </p:nvCxnSpPr>
          <p:spPr>
            <a:xfrm flipV="1">
              <a:off x="7444509" y="2654804"/>
              <a:ext cx="0" cy="1776197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 bwMode="gray">
            <a:xfrm>
              <a:off x="6735392" y="1749905"/>
              <a:ext cx="1392000" cy="864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dirty="0">
                  <a:solidFill>
                    <a:schemeClr val="bg1"/>
                  </a:solidFill>
                  <a:latin typeface="+mj-lt"/>
                  <a:cs typeface="Helvetica Neue Light"/>
                </a:rPr>
                <a:t>Device Signature</a:t>
              </a:r>
              <a:endParaRPr kumimoji="1" lang="zh-TW" altLang="en-US" sz="1400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  <p:sp>
          <p:nvSpPr>
            <p:cNvPr id="78" name="矩形 36"/>
            <p:cNvSpPr/>
            <p:nvPr/>
          </p:nvSpPr>
          <p:spPr bwMode="gray">
            <a:xfrm>
              <a:off x="6735392" y="3130383"/>
              <a:ext cx="1392000" cy="864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6391" tIns="43196" rIns="86391" bIns="43196" rtlCol="0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TW" sz="1400" b="1" dirty="0">
                  <a:solidFill>
                    <a:schemeClr val="bg1"/>
                  </a:solidFill>
                  <a:latin typeface="+mj-lt"/>
                  <a:cs typeface="Helvetica Neue Light"/>
                </a:rPr>
                <a:t>Device Identification</a:t>
              </a:r>
              <a:endParaRPr kumimoji="1" lang="zh-TW" altLang="en-US" sz="1400" b="1" dirty="0" err="1">
                <a:solidFill>
                  <a:schemeClr val="bg1"/>
                </a:solidFill>
                <a:latin typeface="+mj-lt"/>
                <a:cs typeface="Helvetica Neue Light"/>
              </a:endParaRPr>
            </a:p>
          </p:txBody>
        </p:sp>
      </p:grpSp>
      <p:sp>
        <p:nvSpPr>
          <p:cNvPr id="29" name="文字方塊 58"/>
          <p:cNvSpPr txBox="1"/>
          <p:nvPr/>
        </p:nvSpPr>
        <p:spPr bwMode="gray">
          <a:xfrm>
            <a:off x="4899935" y="5659863"/>
            <a:ext cx="3146896" cy="384043"/>
          </a:xfrm>
          <a:prstGeom prst="rect">
            <a:avLst/>
          </a:prstGeom>
          <a:noFill/>
        </p:spPr>
        <p:txBody>
          <a:bodyPr wrap="square" lIns="86391" tIns="56154" rIns="86391" bIns="30477" rtlCol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900" b="1" dirty="0" smtClean="0">
                <a:solidFill>
                  <a:srgbClr val="C00000"/>
                </a:solidFill>
                <a:latin typeface="+mj-lt"/>
                <a:cs typeface="Helvetica Neue Medium"/>
              </a:rPr>
              <a:t>Lionic DPI </a:t>
            </a:r>
            <a:r>
              <a:rPr kumimoji="1" lang="en-US" altLang="zh-TW" sz="1900" b="1" dirty="0" smtClean="0">
                <a:solidFill>
                  <a:srgbClr val="C00000"/>
                </a:solidFill>
                <a:latin typeface="+mj-lt"/>
                <a:cs typeface="Helvetica Neue Medium"/>
              </a:rPr>
              <a:t>SDK</a:t>
            </a:r>
            <a:endParaRPr kumimoji="1" lang="zh-TW" altLang="en-US" sz="1900" b="1" dirty="0">
              <a:solidFill>
                <a:srgbClr val="C00000"/>
              </a:solidFill>
              <a:latin typeface="+mj-lt"/>
              <a:cs typeface="Helvetica Neue Medium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60186" y="1586203"/>
            <a:ext cx="1586202" cy="25472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884352" y="1586203"/>
            <a:ext cx="1586202" cy="254725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333558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Multiple vDPI Function on OVS-DPDK Platform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1176000" y="1311364"/>
            <a:ext cx="9840000" cy="5253944"/>
            <a:chOff x="1488581" y="1311364"/>
            <a:chExt cx="9840000" cy="5253944"/>
          </a:xfrm>
        </p:grpSpPr>
        <p:sp>
          <p:nvSpPr>
            <p:cNvPr id="6" name="矩形 5"/>
            <p:cNvSpPr/>
            <p:nvPr/>
          </p:nvSpPr>
          <p:spPr>
            <a:xfrm>
              <a:off x="1488581" y="4279714"/>
              <a:ext cx="9840000" cy="144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60954" tIns="0" rIns="60954" bIns="0" rtlCol="0" anchor="ctr">
              <a:noAutofit/>
            </a:bodyPr>
            <a:lstStyle/>
            <a:p>
              <a:r>
                <a:rPr lang="en-US" altLang="zh-TW" sz="1600" b="1" dirty="0" err="1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rPr>
                <a:t>OvS</a:t>
              </a:r>
              <a:r>
                <a:rPr lang="en-US" altLang="zh-TW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rPr>
                <a:t>-DPDK</a:t>
              </a:r>
              <a:endParaRPr lang="zh-TW" altLang="en-US" sz="1600" b="1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2687621" y="4423783"/>
              <a:ext cx="8160000" cy="48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DPDK vHost Acceleration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88581" y="6181265"/>
              <a:ext cx="9840000" cy="38404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r>
                <a:rPr lang="en-US" altLang="zh-TW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rPr>
                <a:t>NIC</a:t>
              </a:r>
              <a:endParaRPr lang="zh-TW" altLang="en-US" sz="1600" b="1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8160229" y="2655513"/>
              <a:ext cx="480000" cy="0"/>
            </a:xfrm>
            <a:prstGeom prst="line">
              <a:avLst/>
            </a:prstGeom>
            <a:ln w="127000" cap="rnd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上-下雙向箭號 35"/>
            <p:cNvSpPr/>
            <p:nvPr/>
          </p:nvSpPr>
          <p:spPr>
            <a:xfrm>
              <a:off x="5999989" y="5737186"/>
              <a:ext cx="323088" cy="432000"/>
            </a:xfrm>
            <a:prstGeom prst="upDown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endParaRPr lang="zh-TW" altLang="en-US" sz="1600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120336" y="1311364"/>
              <a:ext cx="1920000" cy="252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t">
              <a:noAutofit/>
            </a:bodyPr>
            <a:lstStyle/>
            <a:p>
              <a:pPr algn="ctr"/>
              <a:r>
                <a:rPr lang="en-US" altLang="zh-TW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rPr>
                <a:t>VM</a:t>
              </a:r>
              <a:endParaRPr lang="zh-TW" altLang="en-US" sz="1600" b="1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9312336" y="1599396"/>
              <a:ext cx="1536000" cy="96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vDPI Function</a:t>
              </a:r>
            </a:p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with Hyperscan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9312336" y="3183572"/>
              <a:ext cx="1536000" cy="4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VirtIO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9312336" y="2703519"/>
              <a:ext cx="1536000" cy="48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DPDK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grpSp>
          <p:nvGrpSpPr>
            <p:cNvPr id="8" name="群組 23"/>
            <p:cNvGrpSpPr/>
            <p:nvPr/>
          </p:nvGrpSpPr>
          <p:grpSpPr>
            <a:xfrm>
              <a:off x="1727515" y="1311364"/>
              <a:ext cx="1920000" cy="2520000"/>
              <a:chOff x="1295128" y="1687116"/>
              <a:chExt cx="3600000" cy="37800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95128" y="1687116"/>
                <a:ext cx="3600000" cy="378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t">
                <a:noAutofit/>
              </a:bodyPr>
              <a:lstStyle/>
              <a:p>
                <a:pPr algn="ctr"/>
                <a:r>
                  <a:rPr lang="en-US" altLang="zh-TW" sz="1600" b="1" dirty="0">
                    <a:latin typeface="+mj-lt"/>
                    <a:ea typeface="Roboto Light" panose="02000000000000000000" pitchFamily="2" charset="0"/>
                    <a:cs typeface="Segoe UI Light" panose="020B0502040204020203" pitchFamily="34" charset="0"/>
                  </a:rPr>
                  <a:t>VM</a:t>
                </a:r>
                <a:endParaRPr lang="zh-TW" altLang="en-US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1655128" y="2119164"/>
                <a:ext cx="2880000" cy="144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IPS</a:t>
                </a:r>
              </a:p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with Hyperscan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>
              <a:xfrm>
                <a:off x="1655128" y="449542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VirtIO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圓角矩形 18"/>
              <p:cNvSpPr/>
              <p:nvPr/>
            </p:nvSpPr>
            <p:spPr>
              <a:xfrm>
                <a:off x="1655128" y="377534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DPDK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上-下雙向箭號 34"/>
            <p:cNvSpPr/>
            <p:nvPr/>
          </p:nvSpPr>
          <p:spPr>
            <a:xfrm>
              <a:off x="2525971" y="3862877"/>
              <a:ext cx="323088" cy="432000"/>
            </a:xfrm>
            <a:prstGeom prst="upDown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TW" altLang="en-US" sz="1600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0" name="群組 24"/>
            <p:cNvGrpSpPr/>
            <p:nvPr/>
          </p:nvGrpSpPr>
          <p:grpSpPr>
            <a:xfrm>
              <a:off x="3743845" y="1311364"/>
              <a:ext cx="1920000" cy="2520000"/>
              <a:chOff x="1295128" y="1687116"/>
              <a:chExt cx="3600000" cy="378000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295128" y="1687116"/>
                <a:ext cx="3600000" cy="378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t">
                <a:noAutofit/>
              </a:bodyPr>
              <a:lstStyle/>
              <a:p>
                <a:pPr algn="ctr"/>
                <a:r>
                  <a:rPr lang="en-US" altLang="zh-TW" sz="1600" b="1" dirty="0">
                    <a:latin typeface="+mj-lt"/>
                    <a:ea typeface="Roboto Light" panose="02000000000000000000" pitchFamily="2" charset="0"/>
                    <a:cs typeface="Segoe UI Light" panose="020B0502040204020203" pitchFamily="34" charset="0"/>
                  </a:rPr>
                  <a:t>VM</a:t>
                </a:r>
                <a:endParaRPr lang="zh-TW" altLang="en-US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1655128" y="2119164"/>
                <a:ext cx="2880000" cy="144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App </a:t>
                </a:r>
                <a:r>
                  <a:rPr lang="en-US" altLang="zh-TW" sz="1600" dirty="0" err="1">
                    <a:ea typeface="Roboto Light" panose="02000000000000000000" pitchFamily="2" charset="0"/>
                    <a:cs typeface="Segoe UI Light" panose="020B0502040204020203" pitchFamily="34" charset="0"/>
                  </a:rPr>
                  <a:t>Ident</a:t>
                </a:r>
                <a:endPara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with Hyperscan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圓角矩形 31"/>
              <p:cNvSpPr/>
              <p:nvPr/>
            </p:nvSpPr>
            <p:spPr>
              <a:xfrm>
                <a:off x="1655128" y="449542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VirtIO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1655128" y="377534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DPDK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7" name="上-下雙向箭號 36"/>
            <p:cNvSpPr/>
            <p:nvPr/>
          </p:nvSpPr>
          <p:spPr>
            <a:xfrm>
              <a:off x="4542301" y="3862877"/>
              <a:ext cx="323088" cy="432000"/>
            </a:xfrm>
            <a:prstGeom prst="upDown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TW" altLang="en-US" sz="1600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上-下雙向箭號 37"/>
            <p:cNvSpPr/>
            <p:nvPr/>
          </p:nvSpPr>
          <p:spPr>
            <a:xfrm>
              <a:off x="9918792" y="3862877"/>
              <a:ext cx="323088" cy="432000"/>
            </a:xfrm>
            <a:prstGeom prst="upDown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endParaRPr lang="zh-TW" altLang="en-US" sz="1600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2" name="群組 48"/>
            <p:cNvGrpSpPr/>
            <p:nvPr/>
          </p:nvGrpSpPr>
          <p:grpSpPr>
            <a:xfrm>
              <a:off x="5760176" y="1311364"/>
              <a:ext cx="1920000" cy="2520000"/>
              <a:chOff x="1295128" y="1687116"/>
              <a:chExt cx="3600000" cy="378000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295128" y="1687116"/>
                <a:ext cx="3600000" cy="3780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t">
                <a:noAutofit/>
              </a:bodyPr>
              <a:lstStyle/>
              <a:p>
                <a:pPr algn="ctr"/>
                <a:r>
                  <a:rPr lang="en-US" altLang="zh-TW" sz="1600" b="1" dirty="0">
                    <a:latin typeface="+mj-lt"/>
                    <a:ea typeface="Roboto Light" panose="02000000000000000000" pitchFamily="2" charset="0"/>
                    <a:cs typeface="Segoe UI Light" panose="020B0502040204020203" pitchFamily="34" charset="0"/>
                  </a:rPr>
                  <a:t>VM</a:t>
                </a:r>
                <a:endParaRPr lang="zh-TW" altLang="en-US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1655128" y="2119164"/>
                <a:ext cx="2880000" cy="144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Antivirus</a:t>
                </a:r>
              </a:p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with Hyperscan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1655128" y="449542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VirtIO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3" name="圓角矩形 52"/>
              <p:cNvSpPr/>
              <p:nvPr/>
            </p:nvSpPr>
            <p:spPr>
              <a:xfrm>
                <a:off x="1655128" y="3775348"/>
                <a:ext cx="2880000" cy="72000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zh-TW" sz="1600" dirty="0">
                    <a:ea typeface="Roboto Light" panose="02000000000000000000" pitchFamily="2" charset="0"/>
                    <a:cs typeface="Segoe UI Light" panose="020B0502040204020203" pitchFamily="34" charset="0"/>
                  </a:rPr>
                  <a:t>DPDK</a:t>
                </a:r>
                <a:endParaRPr lang="zh-TW" altLang="en-US" sz="1600" dirty="0">
                  <a:ea typeface="Roboto Light" panose="02000000000000000000" pitchFamily="2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5" name="上-下雙向箭號 54"/>
            <p:cNvSpPr/>
            <p:nvPr/>
          </p:nvSpPr>
          <p:spPr>
            <a:xfrm>
              <a:off x="6558632" y="3862877"/>
              <a:ext cx="323088" cy="432000"/>
            </a:xfrm>
            <a:prstGeom prst="upDownArrow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zh-TW" altLang="en-US" sz="1600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圓角矩形 59"/>
            <p:cNvSpPr/>
            <p:nvPr/>
          </p:nvSpPr>
          <p:spPr>
            <a:xfrm>
              <a:off x="2687621" y="5047799"/>
              <a:ext cx="3960000" cy="48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r>
                <a:rPr lang="en-US" altLang="zh-TW" sz="1600" dirty="0" err="1"/>
                <a:t>ovs-vswitchd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61" name="圓角矩形 60"/>
            <p:cNvSpPr/>
            <p:nvPr/>
          </p:nvSpPr>
          <p:spPr>
            <a:xfrm>
              <a:off x="6887621" y="5047799"/>
              <a:ext cx="3960000" cy="480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0954" tIns="30477" rIns="60954" bIns="30477" rtlCol="0" anchor="ctr">
              <a:noAutofit/>
            </a:bodyPr>
            <a:lstStyle/>
            <a:p>
              <a:pPr algn="ctr"/>
              <a:r>
                <a:rPr lang="en-US" altLang="zh-TW" sz="1600" dirty="0" err="1"/>
                <a:t>ofproto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Platform Specification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>
                <a:latin typeface="Calibri" pitchFamily="34" charset="0"/>
              </a:rPr>
              <a:t>Hardware</a:t>
            </a:r>
            <a:r>
              <a:rPr lang="en-US" altLang="zh-TW" dirty="0">
                <a:latin typeface="Calibri" pitchFamily="34" charset="0"/>
              </a:rPr>
              <a:t> – NEXCOM </a:t>
            </a:r>
            <a:r>
              <a:rPr lang="en-US" altLang="zh-TW" dirty="0" err="1">
                <a:latin typeface="Calibri" pitchFamily="34" charset="0"/>
              </a:rPr>
              <a:t>vDNA</a:t>
            </a:r>
            <a:r>
              <a:rPr lang="en-US" altLang="zh-TW" dirty="0">
                <a:latin typeface="Calibri" pitchFamily="34" charset="0"/>
              </a:rPr>
              <a:t> 1160</a:t>
            </a:r>
          </a:p>
          <a:p>
            <a:pPr lvl="1"/>
            <a:r>
              <a:rPr lang="en-US" altLang="zh-TW" dirty="0">
                <a:latin typeface="Calibri" pitchFamily="34" charset="0"/>
              </a:rPr>
              <a:t>Intel Atom C3958 SoC 16 cores @ 2GHz</a:t>
            </a:r>
          </a:p>
          <a:p>
            <a:pPr lvl="1"/>
            <a:r>
              <a:rPr lang="en-US" altLang="zh-TW" b="1" dirty="0">
                <a:latin typeface="Calibri" pitchFamily="34" charset="0"/>
              </a:rPr>
              <a:t>Memory</a:t>
            </a:r>
            <a:r>
              <a:rPr lang="en-US" altLang="zh-TW" dirty="0">
                <a:latin typeface="Calibri" pitchFamily="34" charset="0"/>
              </a:rPr>
              <a:t>: 32GB</a:t>
            </a:r>
          </a:p>
          <a:p>
            <a:pPr lvl="1"/>
            <a:r>
              <a:rPr lang="en-US" altLang="zh-TW" b="1" dirty="0">
                <a:latin typeface="Calibri" pitchFamily="34" charset="0"/>
              </a:rPr>
              <a:t>NIC</a:t>
            </a:r>
            <a:r>
              <a:rPr lang="en-US" altLang="zh-TW" dirty="0">
                <a:latin typeface="Calibri" pitchFamily="34" charset="0"/>
              </a:rPr>
              <a:t>: Intel i350 AM4 1GbE*4, Marvell PHY 1GbE*2</a:t>
            </a:r>
          </a:p>
          <a:p>
            <a:r>
              <a:rPr lang="en-US" altLang="zh-TW" b="1" dirty="0">
                <a:latin typeface="Calibri" pitchFamily="34" charset="0"/>
              </a:rPr>
              <a:t>OS</a:t>
            </a:r>
            <a:r>
              <a:rPr lang="en-US" altLang="zh-TW" dirty="0">
                <a:latin typeface="Calibri" pitchFamily="34" charset="0"/>
              </a:rPr>
              <a:t>: </a:t>
            </a:r>
            <a:r>
              <a:rPr lang="en-US" altLang="zh-TW" dirty="0" err="1">
                <a:latin typeface="Calibri" pitchFamily="34" charset="0"/>
              </a:rPr>
              <a:t>Debian</a:t>
            </a:r>
            <a:r>
              <a:rPr lang="en-US" altLang="zh-TW" dirty="0">
                <a:latin typeface="Calibri" pitchFamily="34" charset="0"/>
              </a:rPr>
              <a:t> 9.4</a:t>
            </a:r>
          </a:p>
          <a:p>
            <a:r>
              <a:rPr lang="en-US" altLang="zh-TW" b="1" dirty="0" err="1">
                <a:latin typeface="Calibri" pitchFamily="34" charset="0"/>
              </a:rPr>
              <a:t>OvS</a:t>
            </a:r>
            <a:r>
              <a:rPr lang="en-US" altLang="zh-TW" dirty="0">
                <a:latin typeface="Calibri" pitchFamily="34" charset="0"/>
              </a:rPr>
              <a:t> version: 2.9.0</a:t>
            </a:r>
          </a:p>
          <a:p>
            <a:r>
              <a:rPr lang="en-US" altLang="zh-TW" b="1" dirty="0">
                <a:latin typeface="Calibri" pitchFamily="34" charset="0"/>
              </a:rPr>
              <a:t>DPDK</a:t>
            </a:r>
            <a:r>
              <a:rPr lang="en-US" altLang="zh-TW" dirty="0">
                <a:latin typeface="Calibri" pitchFamily="34" charset="0"/>
              </a:rPr>
              <a:t> version: 18.02.1</a:t>
            </a:r>
          </a:p>
          <a:p>
            <a:r>
              <a:rPr lang="en-US" altLang="zh-TW" b="1" dirty="0">
                <a:latin typeface="Calibri" pitchFamily="34" charset="0"/>
              </a:rPr>
              <a:t>Hyperscan</a:t>
            </a:r>
            <a:r>
              <a:rPr lang="en-US" altLang="zh-TW" dirty="0">
                <a:latin typeface="Calibri" pitchFamily="34" charset="0"/>
              </a:rPr>
              <a:t> version: 4.7.0</a:t>
            </a:r>
          </a:p>
          <a:p>
            <a:r>
              <a:rPr lang="en-US" altLang="zh-TW" b="1" dirty="0">
                <a:latin typeface="Calibri" pitchFamily="34" charset="0"/>
              </a:rPr>
              <a:t>Snort</a:t>
            </a:r>
            <a:r>
              <a:rPr lang="en-US" altLang="zh-TW" dirty="0">
                <a:latin typeface="Calibri" pitchFamily="34" charset="0"/>
              </a:rPr>
              <a:t> Version: 2.9.11</a:t>
            </a:r>
          </a:p>
          <a:p>
            <a:r>
              <a:rPr lang="en-US" altLang="zh-TW" dirty="0">
                <a:latin typeface="Calibri" pitchFamily="34" charset="0"/>
              </a:rPr>
              <a:t>All the VMs are created by KVM and emulated by QEMU</a:t>
            </a:r>
          </a:p>
          <a:p>
            <a:r>
              <a:rPr lang="en-US" altLang="zh-TW" dirty="0">
                <a:latin typeface="Calibri" pitchFamily="34" charset="0"/>
              </a:rPr>
              <a:t>Run IXIA </a:t>
            </a:r>
            <a:r>
              <a:rPr lang="en-US" altLang="zh-TW" dirty="0" err="1">
                <a:latin typeface="Calibri" pitchFamily="34" charset="0"/>
              </a:rPr>
              <a:t>IxLoad</a:t>
            </a:r>
            <a:r>
              <a:rPr lang="en-US" altLang="zh-TW" dirty="0">
                <a:latin typeface="Calibri" pitchFamily="34" charset="0"/>
              </a:rPr>
              <a:t> (version 3.30.58.17) on the provided environment</a:t>
            </a:r>
          </a:p>
        </p:txBody>
      </p:sp>
      <p:pic>
        <p:nvPicPr>
          <p:cNvPr id="10242" name="Picture 2" descr="http://www.nexcom.com/FilData/getimg/c4d881ba-9199-4e29-a629-996c221ad68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77468" y="1769316"/>
            <a:ext cx="3511356" cy="351135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 Environment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59429" y="4297026"/>
            <a:ext cx="9840000" cy="7680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0954" tIns="0" rIns="60954" bIns="0" rtlCol="0" anchor="ctr">
            <a:noAutofit/>
          </a:bodyPr>
          <a:lstStyle/>
          <a:p>
            <a:pPr algn="ctr"/>
            <a:r>
              <a:rPr lang="en-US" altLang="zh-TW" sz="1600" b="1" dirty="0" err="1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rPr>
              <a:t>OvS</a:t>
            </a:r>
            <a:r>
              <a:rPr lang="en-US" altLang="zh-TW" sz="1600" b="1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rPr>
              <a:t>-DPDK</a:t>
            </a:r>
            <a:endParaRPr lang="zh-TW" altLang="en-US" sz="1600" b="1" dirty="0">
              <a:latin typeface="+mj-lt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3" name="群組 39"/>
          <p:cNvGrpSpPr/>
          <p:nvPr/>
        </p:nvGrpSpPr>
        <p:grpSpPr>
          <a:xfrm>
            <a:off x="4919429" y="1368700"/>
            <a:ext cx="1920000" cy="2520000"/>
            <a:chOff x="1295128" y="1687116"/>
            <a:chExt cx="3600000" cy="3780000"/>
          </a:xfrm>
        </p:grpSpPr>
        <p:sp>
          <p:nvSpPr>
            <p:cNvPr id="41" name="矩形 40"/>
            <p:cNvSpPr/>
            <p:nvPr/>
          </p:nvSpPr>
          <p:spPr>
            <a:xfrm>
              <a:off x="1295128" y="1687116"/>
              <a:ext cx="3600000" cy="3780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t">
              <a:noAutofit/>
            </a:bodyPr>
            <a:lstStyle/>
            <a:p>
              <a:pPr algn="ctr"/>
              <a:r>
                <a:rPr lang="en-US" altLang="zh-TW" sz="1600" b="1" dirty="0">
                  <a:latin typeface="+mj-lt"/>
                  <a:ea typeface="Roboto Light" panose="02000000000000000000" pitchFamily="2" charset="0"/>
                  <a:cs typeface="Segoe UI Light" panose="020B0502040204020203" pitchFamily="34" charset="0"/>
                </a:rPr>
                <a:t>Guest VM</a:t>
              </a:r>
              <a:endParaRPr lang="zh-TW" altLang="en-US" sz="1600" b="1" dirty="0">
                <a:latin typeface="+mj-lt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圓角矩形 41"/>
            <p:cNvSpPr/>
            <p:nvPr/>
          </p:nvSpPr>
          <p:spPr>
            <a:xfrm>
              <a:off x="1655128" y="2119164"/>
              <a:ext cx="2880000" cy="144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vDPI Function</a:t>
              </a:r>
            </a:p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with Hyperscan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1655128" y="4495428"/>
              <a:ext cx="2880000" cy="72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VirtIO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圓角矩形 43"/>
            <p:cNvSpPr/>
            <p:nvPr/>
          </p:nvSpPr>
          <p:spPr>
            <a:xfrm>
              <a:off x="1655128" y="3775348"/>
              <a:ext cx="2880000" cy="720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TW" sz="1600" dirty="0">
                  <a:ea typeface="Roboto Light" panose="02000000000000000000" pitchFamily="2" charset="0"/>
                  <a:cs typeface="Segoe UI Light" panose="020B0502040204020203" pitchFamily="34" charset="0"/>
                </a:rPr>
                <a:t>DPDK</a:t>
              </a:r>
              <a:endParaRPr lang="zh-TW" altLang="en-US" sz="1600" dirty="0"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54" name="上-下雙向箭號 53"/>
          <p:cNvSpPr/>
          <p:nvPr/>
        </p:nvSpPr>
        <p:spPr>
          <a:xfrm>
            <a:off x="5717885" y="3816972"/>
            <a:ext cx="323088" cy="559085"/>
          </a:xfrm>
          <a:prstGeom prst="up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60954" tIns="30477" rIns="60954" bIns="30477" rtlCol="0" anchor="ctr">
            <a:noAutofit/>
          </a:bodyPr>
          <a:lstStyle/>
          <a:p>
            <a:pPr algn="ctr"/>
            <a:endParaRPr lang="zh-TW" altLang="en-US" sz="1600" dirty="0">
              <a:latin typeface="+mj-lt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51355" y="4729074"/>
            <a:ext cx="543085" cy="353937"/>
          </a:xfrm>
          <a:prstGeom prst="rect">
            <a:avLst/>
          </a:prstGeom>
          <a:noFill/>
        </p:spPr>
        <p:txBody>
          <a:bodyPr wrap="none" lIns="60954" tIns="30477" rIns="60954" bIns="30477" rtlCol="0">
            <a:spAutoFit/>
          </a:bodyPr>
          <a:lstStyle/>
          <a:p>
            <a:r>
              <a:rPr lang="en-US" altLang="zh-TW" sz="1900" b="1" dirty="0">
                <a:latin typeface="Arial" pitchFamily="34" charset="0"/>
                <a:ea typeface="Segoe UI" pitchFamily="34" charset="0"/>
                <a:cs typeface="Arial" pitchFamily="34" charset="0"/>
              </a:rPr>
              <a:t>NIC</a:t>
            </a:r>
            <a:endParaRPr lang="zh-TW" altLang="en-US" sz="900" b="1" dirty="0">
              <a:latin typeface="Arial" pitchFamily="34" charset="0"/>
              <a:ea typeface="Segoe UI" pitchFamily="34" charset="0"/>
              <a:cs typeface="Arial" pitchFamily="34" charset="0"/>
            </a:endParaRPr>
          </a:p>
        </p:txBody>
      </p:sp>
      <p:pic>
        <p:nvPicPr>
          <p:cNvPr id="1026" name="Picture 2" descr="ãIXIA comãçåçæå°çµæ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2" y="5977213"/>
            <a:ext cx="1311221" cy="608625"/>
          </a:xfrm>
          <a:prstGeom prst="rect">
            <a:avLst/>
          </a:prstGeom>
          <a:noFill/>
        </p:spPr>
      </p:pic>
      <p:sp>
        <p:nvSpPr>
          <p:cNvPr id="28" name="上-下雙向箭號 27"/>
          <p:cNvSpPr/>
          <p:nvPr/>
        </p:nvSpPr>
        <p:spPr>
          <a:xfrm>
            <a:off x="2557619" y="5113116"/>
            <a:ext cx="323088" cy="864096"/>
          </a:xfrm>
          <a:prstGeom prst="up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60954" tIns="30477" rIns="60954" bIns="30477" rtlCol="0" anchor="ctr">
            <a:noAutofit/>
          </a:bodyPr>
          <a:lstStyle/>
          <a:p>
            <a:pPr algn="ctr"/>
            <a:endParaRPr lang="zh-TW" altLang="en-US" sz="1600" dirty="0">
              <a:latin typeface="+mj-lt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676971" y="4729074"/>
            <a:ext cx="543085" cy="353937"/>
          </a:xfrm>
          <a:prstGeom prst="rect">
            <a:avLst/>
          </a:prstGeom>
          <a:noFill/>
        </p:spPr>
        <p:txBody>
          <a:bodyPr wrap="none" lIns="60954" tIns="30477" rIns="60954" bIns="30477" rtlCol="0">
            <a:spAutoFit/>
          </a:bodyPr>
          <a:lstStyle/>
          <a:p>
            <a:r>
              <a:rPr lang="en-US" altLang="zh-TW" sz="1900" b="1" dirty="0">
                <a:latin typeface="Arial" pitchFamily="34" charset="0"/>
                <a:ea typeface="Segoe UI" pitchFamily="34" charset="0"/>
                <a:cs typeface="Arial" pitchFamily="34" charset="0"/>
              </a:rPr>
              <a:t>NIC</a:t>
            </a:r>
            <a:endParaRPr lang="zh-TW" altLang="en-US" sz="900" b="1" dirty="0">
              <a:latin typeface="Arial" pitchFamily="34" charset="0"/>
              <a:ea typeface="Segoe UI" pitchFamily="34" charset="0"/>
              <a:cs typeface="Arial" pitchFamily="34" charset="0"/>
            </a:endParaRPr>
          </a:p>
        </p:txBody>
      </p:sp>
      <p:pic>
        <p:nvPicPr>
          <p:cNvPr id="33" name="Picture 2" descr="ãIXIA comãçåçæå°çµæ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9168" y="5977213"/>
            <a:ext cx="1311221" cy="608625"/>
          </a:xfrm>
          <a:prstGeom prst="rect">
            <a:avLst/>
          </a:prstGeom>
          <a:noFill/>
        </p:spPr>
      </p:pic>
      <p:sp>
        <p:nvSpPr>
          <p:cNvPr id="34" name="上-下雙向箭號 33"/>
          <p:cNvSpPr/>
          <p:nvPr/>
        </p:nvSpPr>
        <p:spPr>
          <a:xfrm>
            <a:off x="8783235" y="5113116"/>
            <a:ext cx="323088" cy="864096"/>
          </a:xfrm>
          <a:prstGeom prst="up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60954" tIns="30477" rIns="60954" bIns="30477" rtlCol="0" anchor="ctr">
            <a:noAutofit/>
          </a:bodyPr>
          <a:lstStyle/>
          <a:p>
            <a:pPr algn="ctr"/>
            <a:endParaRPr lang="zh-TW" altLang="en-US" sz="1600" dirty="0">
              <a:latin typeface="+mj-lt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2603501" y="1641635"/>
            <a:ext cx="6335183" cy="4078817"/>
          </a:xfrm>
          <a:custGeom>
            <a:avLst/>
            <a:gdLst>
              <a:gd name="connsiteX0" fmla="*/ 571500 w 9502775"/>
              <a:gd name="connsiteY0" fmla="*/ 6118225 h 6118225"/>
              <a:gd name="connsiteX1" fmla="*/ 552450 w 9502775"/>
              <a:gd name="connsiteY1" fmla="*/ 4498975 h 6118225"/>
              <a:gd name="connsiteX2" fmla="*/ 3886200 w 9502775"/>
              <a:gd name="connsiteY2" fmla="*/ 4460875 h 6118225"/>
              <a:gd name="connsiteX3" fmla="*/ 4495800 w 9502775"/>
              <a:gd name="connsiteY3" fmla="*/ 650875 h 6118225"/>
              <a:gd name="connsiteX4" fmla="*/ 5505450 w 9502775"/>
              <a:gd name="connsiteY4" fmla="*/ 650875 h 6118225"/>
              <a:gd name="connsiteX5" fmla="*/ 5886450 w 9502775"/>
              <a:gd name="connsiteY5" fmla="*/ 4556125 h 6118225"/>
              <a:gd name="connsiteX6" fmla="*/ 8934450 w 9502775"/>
              <a:gd name="connsiteY6" fmla="*/ 4689475 h 6118225"/>
              <a:gd name="connsiteX7" fmla="*/ 9296400 w 9502775"/>
              <a:gd name="connsiteY7" fmla="*/ 6080125 h 611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02775" h="6118225">
                <a:moveTo>
                  <a:pt x="571500" y="6118225"/>
                </a:moveTo>
                <a:cubicBezTo>
                  <a:pt x="285750" y="5446712"/>
                  <a:pt x="0" y="4775200"/>
                  <a:pt x="552450" y="4498975"/>
                </a:cubicBezTo>
                <a:cubicBezTo>
                  <a:pt x="1104900" y="4222750"/>
                  <a:pt x="3228975" y="5102225"/>
                  <a:pt x="3886200" y="4460875"/>
                </a:cubicBezTo>
                <a:cubicBezTo>
                  <a:pt x="4543425" y="3819525"/>
                  <a:pt x="4225925" y="1285875"/>
                  <a:pt x="4495800" y="650875"/>
                </a:cubicBezTo>
                <a:cubicBezTo>
                  <a:pt x="4765675" y="15875"/>
                  <a:pt x="5273675" y="0"/>
                  <a:pt x="5505450" y="650875"/>
                </a:cubicBezTo>
                <a:cubicBezTo>
                  <a:pt x="5737225" y="1301750"/>
                  <a:pt x="5314950" y="3883025"/>
                  <a:pt x="5886450" y="4556125"/>
                </a:cubicBezTo>
                <a:cubicBezTo>
                  <a:pt x="6457950" y="5229225"/>
                  <a:pt x="8366125" y="4435475"/>
                  <a:pt x="8934450" y="4689475"/>
                </a:cubicBezTo>
                <a:cubicBezTo>
                  <a:pt x="9502775" y="4943475"/>
                  <a:pt x="9242425" y="5794375"/>
                  <a:pt x="9296400" y="6080125"/>
                </a:cubicBezTo>
              </a:path>
            </a:pathLst>
          </a:cu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0954" tIns="30477" rIns="60954" bIns="30477"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442996" y="3881535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</a:rPr>
              <a:t>HTTP Traffic</a:t>
            </a:r>
            <a:endParaRPr lang="zh-TW" altLang="en-US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Throughput Comparison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88391" y="1595531"/>
          <a:ext cx="10564327" cy="372035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7886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687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068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3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vDPI Function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Throughput </a:t>
                      </a:r>
                      <a:r>
                        <a:rPr lang="en-US" sz="1400" u="none" strike="noStrike" dirty="0" smtClean="0"/>
                        <a:t>(Mbps</a:t>
                      </a:r>
                      <a:r>
                        <a:rPr lang="en-US" sz="1400" u="none" strike="noStrike" dirty="0"/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/>
                        <a:t>Impact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/>
                        <a:t>No inter-VM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872.29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0%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/>
                        <a:t>Snort (NFQ, </a:t>
                      </a:r>
                      <a:r>
                        <a:rPr lang="en-US" sz="1400" u="none" strike="noStrike" dirty="0" err="1"/>
                        <a:t>Aho-Corasick</a:t>
                      </a:r>
                      <a:r>
                        <a:rPr lang="en-US" sz="1400" u="none" strike="noStrike" dirty="0"/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38.71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96%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/>
                        <a:t>Snort (NFQ, Hyperscan)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95.84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89%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/>
                        <a:t>Snort (DPDK, Hyperscan)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269.39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69%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/>
                        <a:t>Lionic-IPS (DPDK</a:t>
                      </a:r>
                      <a:r>
                        <a:rPr lang="en-US" sz="1400" u="none" strike="noStrike" dirty="0"/>
                        <a:t>, </a:t>
                      </a:r>
                      <a:r>
                        <a:rPr lang="en-US" altLang="zh-TW" sz="1400" u="none" strike="noStrike" dirty="0"/>
                        <a:t>Hyperscan</a:t>
                      </a:r>
                      <a:r>
                        <a:rPr lang="en-US" sz="1400" u="none" strike="noStrike" dirty="0"/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795.02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9%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44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smtClean="0"/>
                        <a:t>Lionic-</a:t>
                      </a:r>
                      <a:r>
                        <a:rPr lang="en-US" sz="1400" u="none" strike="noStrike" dirty="0" err="1" smtClean="0"/>
                        <a:t>App_Ident</a:t>
                      </a:r>
                      <a:r>
                        <a:rPr lang="en-US" sz="1400" u="none" strike="noStrike" dirty="0" smtClean="0"/>
                        <a:t> (DPDK</a:t>
                      </a:r>
                      <a:r>
                        <a:rPr lang="en-US" sz="1400" u="none" strike="noStrike" dirty="0"/>
                        <a:t>, </a:t>
                      </a:r>
                      <a:r>
                        <a:rPr lang="en-US" altLang="zh-TW" sz="1400" u="none" strike="noStrike" dirty="0"/>
                        <a:t>Hyperscan</a:t>
                      </a:r>
                      <a:r>
                        <a:rPr lang="en-US" sz="1400" u="none" strike="noStrike" dirty="0"/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 smtClean="0"/>
                        <a:t>864.77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 dirty="0"/>
                        <a:t>1%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80000" marR="180000" marT="9321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06205" y="6218271"/>
            <a:ext cx="4395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/>
              <a:t>Note: IPS </a:t>
            </a:r>
            <a:r>
              <a:rPr lang="en-US" altLang="zh-TW" sz="1400" b="1" dirty="0" smtClean="0"/>
              <a:t>rules are 9791, </a:t>
            </a:r>
            <a:r>
              <a:rPr lang="en-US" altLang="zh-TW" sz="1400" b="1" dirty="0" err="1" smtClean="0"/>
              <a:t>App_Ident</a:t>
            </a:r>
            <a:r>
              <a:rPr lang="en-US" altLang="zh-TW" sz="1400" b="1" dirty="0" smtClean="0"/>
              <a:t> rules are1858</a:t>
            </a:r>
            <a:endParaRPr lang="zh-TW" altLang="en-US" sz="1400" b="1" dirty="0"/>
          </a:p>
        </p:txBody>
      </p:sp>
      <p:sp>
        <p:nvSpPr>
          <p:cNvPr id="7" name="矩形 6"/>
          <p:cNvSpPr/>
          <p:nvPr/>
        </p:nvSpPr>
        <p:spPr>
          <a:xfrm>
            <a:off x="681135" y="4236083"/>
            <a:ext cx="10580914" cy="106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Snort Resource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Snort access packets via DAQ module</a:t>
            </a:r>
          </a:p>
          <a:p>
            <a:pPr lvl="1"/>
            <a:r>
              <a:rPr lang="en-US" altLang="zh-TW" dirty="0"/>
              <a:t>Patch for DAQ-2.0.6 available at:</a:t>
            </a:r>
          </a:p>
          <a:p>
            <a:pPr lvl="2"/>
            <a:r>
              <a:rPr lang="en-US" altLang="zh-TW" dirty="0">
                <a:hlinkClick r:id="rId2"/>
              </a:rPr>
              <a:t>http://seclists.org/snort/2016/q2/385</a:t>
            </a:r>
            <a:endParaRPr lang="en-US" altLang="zh-TW" dirty="0"/>
          </a:p>
          <a:p>
            <a:pPr lvl="2"/>
            <a:r>
              <a:rPr lang="en-US" altLang="zh-TW" dirty="0"/>
              <a:t>Follows the instruction on the page to build Snort with patched DAQ module</a:t>
            </a:r>
          </a:p>
          <a:p>
            <a:r>
              <a:rPr lang="en-US" altLang="zh-TW" dirty="0"/>
              <a:t>Snort 2.9.x does not support using Hyperscan as MPSE</a:t>
            </a:r>
          </a:p>
          <a:p>
            <a:pPr lvl="1"/>
            <a:r>
              <a:rPr lang="en-US" altLang="zh-TW" dirty="0"/>
              <a:t>Patch for Snort 2.9.8.2 are available at:</a:t>
            </a:r>
          </a:p>
          <a:p>
            <a:pPr lvl="2"/>
            <a:r>
              <a:rPr lang="en-US" altLang="zh-TW" dirty="0">
                <a:hlinkClick r:id="rId3"/>
              </a:rPr>
              <a:t>https://01.org/zh/downloads/hyperscan-integration-snort-2.9.8.2-and-2.9.9.0?langredirect=1</a:t>
            </a:r>
            <a:endParaRPr lang="en-US" altLang="zh-TW" dirty="0"/>
          </a:p>
          <a:p>
            <a:pPr lvl="1"/>
            <a:r>
              <a:rPr lang="en-US" altLang="zh-TW" dirty="0"/>
              <a:t>Some modification based on the patch to support Snort 2.9.11.1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cap="none" dirty="0">
                <a:hlinkClick r:id="rId2"/>
              </a:rPr>
              <a:t>arthur.su@lionic.com</a:t>
            </a:r>
            <a:endParaRPr lang="en-US" altLang="zh-TW" cap="none" dirty="0"/>
          </a:p>
          <a:p>
            <a:r>
              <a:rPr lang="en-US" altLang="zh-TW" cap="none" dirty="0">
                <a:hlinkClick r:id="rId3"/>
              </a:rPr>
              <a:t>kuo.kuo@lionic.com</a:t>
            </a:r>
            <a:endParaRPr lang="en-US" altLang="zh-TW" cap="none" dirty="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50" y="2131055"/>
            <a:ext cx="2736779" cy="908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Deep Packets Inspection</a:t>
            </a:r>
            <a:r>
              <a:rPr lang="en-US" dirty="0"/>
              <a:t>?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80576" y="4994393"/>
            <a:ext cx="5304000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17461" y="4335740"/>
            <a:ext cx="201257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6360" y="3507250"/>
            <a:ext cx="2456032" cy="800213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Segoe UI" pitchFamily="34" charset="0"/>
                <a:cs typeface="Arial" pitchFamily="34" charset="0"/>
              </a:rPr>
              <a:t>Packets flow 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Segoe UI" pitchFamily="34" charset="0"/>
                <a:cs typeface="Arial" pitchFamily="34" charset="0"/>
              </a:rPr>
              <a:t>pass through the network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866435" y="4335740"/>
            <a:ext cx="201257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68005" y="4335740"/>
            <a:ext cx="201257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121477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70451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23047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72021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125055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874029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26625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75599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129071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878045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59373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11969" y="4335740"/>
            <a:ext cx="201257" cy="384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4558767" y="4385473"/>
            <a:ext cx="355534" cy="261604"/>
          </a:xfrm>
          <a:prstGeom prst="rect">
            <a:avLst/>
          </a:prstGeom>
          <a:noFill/>
        </p:spPr>
        <p:txBody>
          <a:bodyPr wrap="none" lIns="60954" tIns="30477" rIns="60954" bIns="30477" rtlCol="0">
            <a:spAutoFit/>
          </a:bodyPr>
          <a:lstStyle/>
          <a:p>
            <a:r>
              <a:rPr lang="en-US" sz="1300" dirty="0">
                <a:latin typeface="+mj-lt"/>
                <a:ea typeface="Segoe UI" pitchFamily="34" charset="0"/>
                <a:cs typeface="Arial" pitchFamily="34" charset="0"/>
              </a:rPr>
              <a:t>. . 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502214" y="4385473"/>
            <a:ext cx="355534" cy="261604"/>
          </a:xfrm>
          <a:prstGeom prst="rect">
            <a:avLst/>
          </a:prstGeom>
          <a:noFill/>
        </p:spPr>
        <p:txBody>
          <a:bodyPr wrap="none" lIns="60954" tIns="30477" rIns="60954" bIns="30477" rtlCol="0">
            <a:spAutoFit/>
          </a:bodyPr>
          <a:lstStyle/>
          <a:p>
            <a:r>
              <a:rPr lang="en-US" sz="1300" dirty="0">
                <a:latin typeface="+mj-lt"/>
                <a:ea typeface="Segoe UI" pitchFamily="34" charset="0"/>
                <a:cs typeface="Arial" pitchFamily="34" charset="0"/>
              </a:rPr>
              <a:t>. . .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149254" y="2690760"/>
            <a:ext cx="3088116" cy="1396282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203859" y="2690760"/>
            <a:ext cx="1051968" cy="1383193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https://d30y9cdsu7xlg0.cloudfront.net/png/39403-20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7887" y="3250656"/>
            <a:ext cx="417667" cy="4176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10"/>
          <p:cNvSpPr>
            <a:spLocks noChangeArrowheads="1"/>
          </p:cNvSpPr>
          <p:nvPr/>
        </p:nvSpPr>
        <p:spPr bwMode="auto">
          <a:xfrm>
            <a:off x="4648741" y="3435832"/>
            <a:ext cx="307998" cy="307994"/>
          </a:xfrm>
          <a:custGeom>
            <a:avLst/>
            <a:gdLst>
              <a:gd name="T0" fmla="*/ 332 w 471"/>
              <a:gd name="T1" fmla="*/ 296 h 471"/>
              <a:gd name="T2" fmla="*/ 312 w 471"/>
              <a:gd name="T3" fmla="*/ 296 h 471"/>
              <a:gd name="T4" fmla="*/ 307 w 471"/>
              <a:gd name="T5" fmla="*/ 286 h 471"/>
              <a:gd name="T6" fmla="*/ 348 w 471"/>
              <a:gd name="T7" fmla="*/ 173 h 471"/>
              <a:gd name="T8" fmla="*/ 174 w 471"/>
              <a:gd name="T9" fmla="*/ 0 h 471"/>
              <a:gd name="T10" fmla="*/ 0 w 471"/>
              <a:gd name="T11" fmla="*/ 173 h 471"/>
              <a:gd name="T12" fmla="*/ 174 w 471"/>
              <a:gd name="T13" fmla="*/ 347 h 471"/>
              <a:gd name="T14" fmla="*/ 286 w 471"/>
              <a:gd name="T15" fmla="*/ 306 h 471"/>
              <a:gd name="T16" fmla="*/ 296 w 471"/>
              <a:gd name="T17" fmla="*/ 311 h 471"/>
              <a:gd name="T18" fmla="*/ 296 w 471"/>
              <a:gd name="T19" fmla="*/ 337 h 471"/>
              <a:gd name="T20" fmla="*/ 429 w 471"/>
              <a:gd name="T21" fmla="*/ 470 h 471"/>
              <a:gd name="T22" fmla="*/ 470 w 471"/>
              <a:gd name="T23" fmla="*/ 429 h 471"/>
              <a:gd name="T24" fmla="*/ 332 w 471"/>
              <a:gd name="T25" fmla="*/ 296 h 471"/>
              <a:gd name="T26" fmla="*/ 174 w 471"/>
              <a:gd name="T27" fmla="*/ 296 h 471"/>
              <a:gd name="T28" fmla="*/ 56 w 471"/>
              <a:gd name="T29" fmla="*/ 173 h 471"/>
              <a:gd name="T30" fmla="*/ 174 w 471"/>
              <a:gd name="T31" fmla="*/ 56 h 471"/>
              <a:gd name="T32" fmla="*/ 296 w 471"/>
              <a:gd name="T33" fmla="*/ 173 h 471"/>
              <a:gd name="T34" fmla="*/ 174 w 471"/>
              <a:gd name="T35" fmla="*/ 2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1" h="471">
                <a:moveTo>
                  <a:pt x="332" y="296"/>
                </a:moveTo>
                <a:lnTo>
                  <a:pt x="312" y="296"/>
                </a:lnTo>
                <a:lnTo>
                  <a:pt x="307" y="286"/>
                </a:lnTo>
                <a:cubicBezTo>
                  <a:pt x="332" y="255"/>
                  <a:pt x="348" y="219"/>
                  <a:pt x="348" y="173"/>
                </a:cubicBezTo>
                <a:cubicBezTo>
                  <a:pt x="348" y="76"/>
                  <a:pt x="271" y="0"/>
                  <a:pt x="174" y="0"/>
                </a:cubicBezTo>
                <a:cubicBezTo>
                  <a:pt x="77" y="0"/>
                  <a:pt x="0" y="76"/>
                  <a:pt x="0" y="173"/>
                </a:cubicBezTo>
                <a:cubicBezTo>
                  <a:pt x="0" y="270"/>
                  <a:pt x="77" y="347"/>
                  <a:pt x="174" y="347"/>
                </a:cubicBezTo>
                <a:cubicBezTo>
                  <a:pt x="215" y="347"/>
                  <a:pt x="256" y="332"/>
                  <a:pt x="286" y="306"/>
                </a:cubicBezTo>
                <a:lnTo>
                  <a:pt x="296" y="311"/>
                </a:lnTo>
                <a:lnTo>
                  <a:pt x="296" y="337"/>
                </a:lnTo>
                <a:lnTo>
                  <a:pt x="429" y="470"/>
                </a:lnTo>
                <a:lnTo>
                  <a:pt x="470" y="429"/>
                </a:lnTo>
                <a:lnTo>
                  <a:pt x="332" y="296"/>
                </a:lnTo>
                <a:close/>
                <a:moveTo>
                  <a:pt x="174" y="296"/>
                </a:moveTo>
                <a:cubicBezTo>
                  <a:pt x="107" y="296"/>
                  <a:pt x="56" y="240"/>
                  <a:pt x="56" y="173"/>
                </a:cubicBezTo>
                <a:cubicBezTo>
                  <a:pt x="56" y="107"/>
                  <a:pt x="107" y="56"/>
                  <a:pt x="174" y="56"/>
                </a:cubicBezTo>
                <a:cubicBezTo>
                  <a:pt x="240" y="56"/>
                  <a:pt x="296" y="107"/>
                  <a:pt x="296" y="173"/>
                </a:cubicBezTo>
                <a:cubicBezTo>
                  <a:pt x="296" y="240"/>
                  <a:pt x="240" y="296"/>
                  <a:pt x="174" y="296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lIns="60954" tIns="30477" rIns="60954" bIns="30477" anchor="ctr"/>
          <a:lstStyle/>
          <a:p>
            <a:endParaRPr lang="en-US" sz="900" dirty="0"/>
          </a:p>
        </p:txBody>
      </p:sp>
      <p:sp>
        <p:nvSpPr>
          <p:cNvPr id="56" name="Rectangle 55"/>
          <p:cNvSpPr/>
          <p:nvPr/>
        </p:nvSpPr>
        <p:spPr>
          <a:xfrm>
            <a:off x="4721834" y="2097293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15468" y="2094237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914171" y="2094237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13522" y="2094237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011576" y="2094237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108981" y="2094237"/>
            <a:ext cx="695934" cy="384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745150" y="2761002"/>
            <a:ext cx="3188867" cy="266740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algn="ctr"/>
            <a:r>
              <a:rPr lang="en-US" sz="1300" dirty="0">
                <a:latin typeface="+mj-lt"/>
                <a:ea typeface="Segoe UI" pitchFamily="34" charset="0"/>
                <a:cs typeface="Arial" pitchFamily="34" charset="0"/>
              </a:rPr>
              <a:t>Content Inspection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111012" y="4333908"/>
            <a:ext cx="215361" cy="384715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864484" y="4333908"/>
            <a:ext cx="215361" cy="384715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613458" y="4333908"/>
            <a:ext cx="215361" cy="384715"/>
          </a:xfrm>
          <a:prstGeom prst="rect">
            <a:avLst/>
          </a:prstGeo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0954" tIns="30477" rIns="60954" bIns="30477" rtlCol="0" anchor="ctr">
            <a:spAutoFit/>
          </a:bodyPr>
          <a:lstStyle/>
          <a:p>
            <a:pPr algn="ctr"/>
            <a:endParaRPr lang="en-US" sz="2100" dirty="0">
              <a:latin typeface="Segoe UI Light" panose="020B0502040204020203" pitchFamily="34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309294" y="4385473"/>
            <a:ext cx="355534" cy="261604"/>
          </a:xfrm>
          <a:prstGeom prst="rect">
            <a:avLst/>
          </a:prstGeom>
          <a:noFill/>
        </p:spPr>
        <p:txBody>
          <a:bodyPr wrap="none" lIns="60954" tIns="30477" rIns="60954" bIns="30477" rtlCol="0">
            <a:spAutoFit/>
          </a:bodyPr>
          <a:lstStyle/>
          <a:p>
            <a:r>
              <a:rPr lang="en-US" sz="1300" dirty="0">
                <a:latin typeface="+mj-lt"/>
                <a:ea typeface="Segoe UI" pitchFamily="34" charset="0"/>
                <a:cs typeface="Arial" pitchFamily="34" charset="0"/>
              </a:rPr>
              <a:t>. . .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7193956" y="2917874"/>
            <a:ext cx="3915106" cy="1233574"/>
            <a:chOff x="10544149" y="4888488"/>
            <a:chExt cx="5872659" cy="1850361"/>
          </a:xfrm>
        </p:grpSpPr>
        <p:pic>
          <p:nvPicPr>
            <p:cNvPr id="135" name="圖片 20" descr="TV-2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2194294" y="4888488"/>
              <a:ext cx="1753967" cy="1101406"/>
            </a:xfrm>
            <a:prstGeom prst="rect">
              <a:avLst/>
            </a:prstGeom>
            <a:effectLst>
              <a:reflection blurRad="190500" stA="24000" endPos="24000" dir="5400000" sy="-100000" algn="bl" rotWithShape="0"/>
            </a:effectLst>
          </p:spPr>
        </p:pic>
        <p:pic>
          <p:nvPicPr>
            <p:cNvPr id="136" name="Picture 6" descr="http://www.telephonesonline.co.uk/media/catalog/product/cache/1/image/9df78eab33525d08d6e5fb8d27136e95/A/p/Apple-iPhone6-Plus-SG2_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307795" y="5211846"/>
              <a:ext cx="450902" cy="797616"/>
            </a:xfrm>
            <a:prstGeom prst="rect">
              <a:avLst/>
            </a:prstGeom>
            <a:noFill/>
            <a:effectLst>
              <a:reflection blurRad="190500" stA="24000" endPos="24000" dir="5400000" sy="-100000" algn="bl" rotWithShape="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10" descr="http://shopap.lenovo.com/ISS_Static/WW/wci3/tw/zh/common/win10/images/device-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4242" y="5159867"/>
              <a:ext cx="1442566" cy="852426"/>
            </a:xfrm>
            <a:prstGeom prst="rect">
              <a:avLst/>
            </a:prstGeom>
            <a:noFill/>
            <a:effectLst>
              <a:reflection blurRad="190500" stA="24000" endPos="24000" dir="5400000" sy="-100000" algn="bl" rotWithShape="0"/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544149" y="5178236"/>
              <a:ext cx="1535811" cy="892690"/>
            </a:xfrm>
            <a:prstGeom prst="rect">
              <a:avLst/>
            </a:prstGeom>
            <a:effectLst>
              <a:reflection blurRad="190500" stA="24000" endPos="24000" dir="5400000" sy="-100000" algn="bl" rotWithShape="0"/>
            </a:effectLst>
          </p:spPr>
        </p:pic>
        <p:sp>
          <p:nvSpPr>
            <p:cNvPr id="142" name="TextBox 141"/>
            <p:cNvSpPr txBox="1"/>
            <p:nvPr/>
          </p:nvSpPr>
          <p:spPr>
            <a:xfrm>
              <a:off x="11401618" y="6231018"/>
              <a:ext cx="41100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Device Identification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04672" y="1668298"/>
            <a:ext cx="3330408" cy="922300"/>
            <a:chOff x="11160224" y="3014128"/>
            <a:chExt cx="4995612" cy="1383450"/>
          </a:xfrm>
        </p:grpSpPr>
        <p:sp>
          <p:nvSpPr>
            <p:cNvPr id="71" name="TextBox 70"/>
            <p:cNvSpPr txBox="1"/>
            <p:nvPr/>
          </p:nvSpPr>
          <p:spPr>
            <a:xfrm>
              <a:off x="11401618" y="3889747"/>
              <a:ext cx="41100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Application Identification</a:t>
              </a:r>
            </a:p>
          </p:txBody>
        </p:sp>
        <p:pic>
          <p:nvPicPr>
            <p:cNvPr id="98" name="圖片 1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63142" y="3014128"/>
              <a:ext cx="731896" cy="7318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圖片 1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0224" y="3077789"/>
              <a:ext cx="611813" cy="6118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Picture 8" descr="Cover art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424" y="3026485"/>
              <a:ext cx="717712" cy="7177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圖片 1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1504" y="3045861"/>
              <a:ext cx="682110" cy="6821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43836" y="3078802"/>
              <a:ext cx="612000" cy="612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63437" y="3077789"/>
              <a:ext cx="612000" cy="612000"/>
            </a:xfrm>
            <a:prstGeom prst="rect">
              <a:avLst/>
            </a:prstGeom>
          </p:spPr>
        </p:pic>
      </p:grpSp>
      <p:grpSp>
        <p:nvGrpSpPr>
          <p:cNvPr id="6" name="Group 10"/>
          <p:cNvGrpSpPr/>
          <p:nvPr/>
        </p:nvGrpSpPr>
        <p:grpSpPr>
          <a:xfrm>
            <a:off x="7018326" y="4296039"/>
            <a:ext cx="4178515" cy="1476895"/>
            <a:chOff x="10280704" y="6955740"/>
            <a:chExt cx="6267772" cy="2215344"/>
          </a:xfrm>
        </p:grpSpPr>
        <p:sp>
          <p:nvSpPr>
            <p:cNvPr id="129" name="TextBox 128"/>
            <p:cNvSpPr txBox="1"/>
            <p:nvPr/>
          </p:nvSpPr>
          <p:spPr>
            <a:xfrm>
              <a:off x="10280704" y="8293919"/>
              <a:ext cx="262038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Malicious Websites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2131933" y="8293921"/>
              <a:ext cx="262038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Viruses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3928087" y="8293921"/>
              <a:ext cx="262038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Hack’s </a:t>
              </a:r>
            </a:p>
            <a:p>
              <a:pPr algn="ctr"/>
              <a:r>
                <a:rPr lang="en-US" sz="1600" b="1" dirty="0">
                  <a:latin typeface="+mj-lt"/>
                  <a:ea typeface="Segoe UI" pitchFamily="34" charset="0"/>
                  <a:cs typeface="Arial" pitchFamily="34" charset="0"/>
                </a:rPr>
                <a:t>Intrusion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1165" y="7204482"/>
              <a:ext cx="1058509" cy="105850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67313" y="6955740"/>
              <a:ext cx="1256928" cy="125692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7690" y="7179815"/>
              <a:ext cx="1031535" cy="1031535"/>
            </a:xfrm>
            <a:prstGeom prst="rect">
              <a:avLst/>
            </a:prstGeom>
          </p:spPr>
        </p:pic>
      </p:grpSp>
      <p:sp>
        <p:nvSpPr>
          <p:cNvPr id="19" name="Left Brace 18"/>
          <p:cNvSpPr/>
          <p:nvPr/>
        </p:nvSpPr>
        <p:spPr>
          <a:xfrm>
            <a:off x="6575798" y="1524809"/>
            <a:ext cx="590165" cy="4347983"/>
          </a:xfrm>
          <a:prstGeom prst="leftBrace">
            <a:avLst>
              <a:gd name="adj1" fmla="val 66866"/>
              <a:gd name="adj2" fmla="val 203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0954" tIns="30477" rIns="60954" bIns="30477"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018170" y="5494112"/>
            <a:ext cx="2131148" cy="553998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Segoe UI" pitchFamily="34" charset="0"/>
                <a:cs typeface="Arial" pitchFamily="34" charset="0"/>
              </a:rPr>
              <a:t>Router / Setup-Box Gateway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54" y="5349401"/>
            <a:ext cx="991090" cy="7042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68803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alibri" pitchFamily="34" charset="0"/>
              </a:rPr>
              <a:t>Deep Packet Inspection Problem</a:t>
            </a:r>
            <a:endParaRPr lang="zh-TW" altLang="en-US" dirty="0">
              <a:latin typeface="Calibri" pitchFamily="34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509183" y="2273750"/>
            <a:ext cx="6381144" cy="1273628"/>
          </a:xfrm>
          <a:prstGeom prst="rightArrow">
            <a:avLst>
              <a:gd name="adj1" fmla="val 56410"/>
              <a:gd name="adj2" fmla="val 6410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/>
              <a:t>Packet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518322" y="2057397"/>
            <a:ext cx="2286000" cy="17063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Deep Packet Inspection</a:t>
            </a:r>
          </a:p>
          <a:p>
            <a:pPr algn="ctr"/>
            <a:r>
              <a:rPr lang="en-US" altLang="zh-TW" dirty="0"/>
              <a:t>(Snort2.9.11)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71173" y="2691104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1 </a:t>
            </a:r>
            <a:r>
              <a:rPr lang="en-US" altLang="zh-TW" b="1" i="1" dirty="0" err="1"/>
              <a:t>Gbps</a:t>
            </a:r>
            <a:r>
              <a:rPr lang="en-US" altLang="zh-TW" b="1" i="1" dirty="0"/>
              <a:t> (Line rate)</a:t>
            </a:r>
            <a:endParaRPr lang="zh-TW" altLang="en-US" b="1" i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7801149" y="460517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0.038 </a:t>
            </a:r>
            <a:r>
              <a:rPr lang="en-US" altLang="zh-TW" dirty="0" err="1">
                <a:solidFill>
                  <a:srgbClr val="FF0000"/>
                </a:solidFill>
              </a:rPr>
              <a:t>Gbps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235382" y="3431134"/>
            <a:ext cx="563336" cy="978408"/>
          </a:xfrm>
          <a:prstGeom prst="downArrow">
            <a:avLst>
              <a:gd name="adj1" fmla="val 46377"/>
              <a:gd name="adj2" fmla="val 6014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8846626" y="357743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reduced 96% throughput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50983" y="5837381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Note: Intel Atom C3958 Platform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libri" pitchFamily="34" charset="0"/>
              </a:rPr>
              <a:t>DPI Workflow</a:t>
            </a:r>
          </a:p>
          <a:p>
            <a:r>
              <a:rPr lang="en-US" altLang="zh-TW" dirty="0">
                <a:latin typeface="Calibri" pitchFamily="34" charset="0"/>
              </a:rPr>
              <a:t>How to improvement DPI throughput in Intel Platform</a:t>
            </a:r>
          </a:p>
          <a:p>
            <a:pPr lvl="1"/>
            <a:r>
              <a:rPr lang="en-US" altLang="zh-TW" dirty="0">
                <a:latin typeface="Calibri" pitchFamily="34" charset="0"/>
              </a:rPr>
              <a:t>DPDK</a:t>
            </a:r>
          </a:p>
          <a:p>
            <a:pPr lvl="1"/>
            <a:r>
              <a:rPr lang="en-US" altLang="zh-TW" dirty="0">
                <a:latin typeface="Calibri" pitchFamily="34" charset="0"/>
              </a:rPr>
              <a:t>Hyperscan</a:t>
            </a:r>
          </a:p>
          <a:p>
            <a:pPr lvl="1"/>
            <a:r>
              <a:rPr lang="en-US" altLang="zh-TW" dirty="0">
                <a:latin typeface="Calibri" pitchFamily="34" charset="0"/>
              </a:rPr>
              <a:t>Content Merging</a:t>
            </a:r>
          </a:p>
          <a:p>
            <a:r>
              <a:rPr lang="en-US" altLang="zh-TW" dirty="0">
                <a:latin typeface="Calibri" pitchFamily="34" charset="0"/>
              </a:rPr>
              <a:t>Multiple vDPI Function on OVS-DPDK Platform</a:t>
            </a:r>
          </a:p>
          <a:p>
            <a:r>
              <a:rPr lang="en-US" altLang="zh-TW" dirty="0">
                <a:latin typeface="Calibri" pitchFamily="34" charset="0"/>
              </a:rPr>
              <a:t>Throughput Comparison</a:t>
            </a: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  <a:p>
            <a:endParaRPr lang="en-US" altLang="zh-TW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DPI Workflow (1/2)</a:t>
            </a:r>
            <a:endParaRPr lang="zh-TW" altLang="en-US" dirty="0"/>
          </a:p>
        </p:txBody>
      </p:sp>
      <p:sp>
        <p:nvSpPr>
          <p:cNvPr id="11" name="迴轉箭號 10"/>
          <p:cNvSpPr/>
          <p:nvPr/>
        </p:nvSpPr>
        <p:spPr>
          <a:xfrm>
            <a:off x="1492898" y="1772816"/>
            <a:ext cx="9498563" cy="3676264"/>
          </a:xfrm>
          <a:prstGeom prst="uturnArrow">
            <a:avLst>
              <a:gd name="adj1" fmla="val 15257"/>
              <a:gd name="adj2" fmla="val 14177"/>
              <a:gd name="adj3" fmla="val 15757"/>
              <a:gd name="adj4" fmla="val 26078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09922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In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580641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Pre-Filter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09922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</a:t>
            </a:r>
          </a:p>
          <a:p>
            <a:pPr algn="ctr"/>
            <a:r>
              <a:rPr lang="en-US" altLang="zh-TW" dirty="0"/>
              <a:t>Management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322078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 </a:t>
            </a:r>
          </a:p>
          <a:p>
            <a:pPr algn="ctr"/>
            <a:r>
              <a:rPr lang="en-US" altLang="zh-TW" dirty="0"/>
              <a:t>Action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451360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Post-Checker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9322078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Out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71804" y="5477069"/>
            <a:ext cx="10823510" cy="9773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 Interface Controller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3945330" y="3144417"/>
            <a:ext cx="4320000" cy="2160000"/>
          </a:xfrm>
          <a:prstGeom prst="wedgeRoundRectCallout">
            <a:avLst>
              <a:gd name="adj1" fmla="val -32726"/>
              <a:gd name="adj2" fmla="val -710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/>
            <a:r>
              <a:rPr lang="en-US" altLang="zh-TW" dirty="0" smtClean="0"/>
              <a:t>Multiple </a:t>
            </a:r>
            <a:r>
              <a:rPr lang="en-US" altLang="zh-TW" dirty="0"/>
              <a:t>Pattern Matching for Payload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DPI Workflow (2/2)</a:t>
            </a:r>
            <a:endParaRPr lang="zh-TW" altLang="en-US" dirty="0"/>
          </a:p>
        </p:txBody>
      </p:sp>
      <p:sp>
        <p:nvSpPr>
          <p:cNvPr id="11" name="迴轉箭號 10"/>
          <p:cNvSpPr/>
          <p:nvPr/>
        </p:nvSpPr>
        <p:spPr>
          <a:xfrm>
            <a:off x="1492898" y="1772816"/>
            <a:ext cx="9498563" cy="3676264"/>
          </a:xfrm>
          <a:prstGeom prst="uturnArrow">
            <a:avLst>
              <a:gd name="adj1" fmla="val 15257"/>
              <a:gd name="adj2" fmla="val 14177"/>
              <a:gd name="adj3" fmla="val 15757"/>
              <a:gd name="adj4" fmla="val 26078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09922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In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580641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Pre-Filter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09922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</a:t>
            </a:r>
          </a:p>
          <a:p>
            <a:pPr algn="ctr"/>
            <a:r>
              <a:rPr lang="en-US" altLang="zh-TW" dirty="0"/>
              <a:t>Management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322078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 </a:t>
            </a:r>
          </a:p>
          <a:p>
            <a:pPr algn="ctr"/>
            <a:r>
              <a:rPr lang="en-US" altLang="zh-TW" dirty="0"/>
              <a:t>Action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451360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Post-Checker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9322078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Out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71804" y="5477069"/>
            <a:ext cx="10823510" cy="9773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 Interface Controller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3939110" y="3138196"/>
            <a:ext cx="4320000" cy="2160000"/>
          </a:xfrm>
          <a:prstGeom prst="wedgeRoundRectCallout">
            <a:avLst>
              <a:gd name="adj1" fmla="val 30126"/>
              <a:gd name="adj2" fmla="val -706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dirty="0"/>
              <a:t>L3&amp;L4 header matching</a:t>
            </a:r>
          </a:p>
          <a:p>
            <a:pPr marL="342900" indent="-342900">
              <a:buAutoNum type="arabicPeriod"/>
            </a:pPr>
            <a:r>
              <a:rPr lang="en-US" altLang="zh-TW" dirty="0"/>
              <a:t>More exactly pattern matching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DPI - Example</a:t>
            </a:r>
            <a:endParaRPr lang="zh-TW" altLang="en-US" dirty="0"/>
          </a:p>
        </p:txBody>
      </p:sp>
      <p:sp>
        <p:nvSpPr>
          <p:cNvPr id="11" name="迴轉箭號 10"/>
          <p:cNvSpPr/>
          <p:nvPr/>
        </p:nvSpPr>
        <p:spPr>
          <a:xfrm>
            <a:off x="1492898" y="1772816"/>
            <a:ext cx="9498563" cy="3676264"/>
          </a:xfrm>
          <a:prstGeom prst="uturnArrow">
            <a:avLst>
              <a:gd name="adj1" fmla="val 15257"/>
              <a:gd name="adj2" fmla="val 14177"/>
              <a:gd name="adj3" fmla="val 15757"/>
              <a:gd name="adj4" fmla="val 26078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09922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In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580641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Pre-Filter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09922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</a:t>
            </a:r>
          </a:p>
          <a:p>
            <a:pPr algn="ctr"/>
            <a:r>
              <a:rPr lang="en-US" altLang="zh-TW" dirty="0"/>
              <a:t>Management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322078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 </a:t>
            </a:r>
          </a:p>
          <a:p>
            <a:pPr algn="ctr"/>
            <a:r>
              <a:rPr lang="en-US" altLang="zh-TW" dirty="0"/>
              <a:t>Action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451360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Post-Checker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9322078" y="357364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Out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71804" y="5477069"/>
            <a:ext cx="10823510" cy="9773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 Interface Controller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063552" y="2957828"/>
            <a:ext cx="6008913" cy="2313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AutoNum type="arabicPeriod"/>
            </a:pPr>
            <a:r>
              <a:rPr lang="en-US" altLang="zh-TW" sz="1600" i="1" dirty="0"/>
              <a:t>alert </a:t>
            </a:r>
            <a:r>
              <a:rPr lang="en-US" altLang="zh-TW" sz="1600" i="1" dirty="0" err="1"/>
              <a:t>tcp</a:t>
            </a:r>
            <a:r>
              <a:rPr lang="en-US" altLang="zh-TW" sz="1600" i="1" dirty="0"/>
              <a:t> any </a:t>
            </a:r>
            <a:r>
              <a:rPr lang="en-US" altLang="zh-TW" sz="1600" i="1" dirty="0" err="1"/>
              <a:t>any</a:t>
            </a:r>
            <a:r>
              <a:rPr lang="en-US" altLang="zh-TW" sz="1600" i="1" dirty="0"/>
              <a:t> -&gt; 192.168.0.0/16 any (</a:t>
            </a:r>
            <a:r>
              <a:rPr lang="en-US" altLang="zh-TW" sz="1600" i="1" dirty="0" err="1"/>
              <a:t>msg</a:t>
            </a:r>
            <a:r>
              <a:rPr lang="en-US" altLang="zh-TW" sz="1600" i="1" dirty="0"/>
              <a:t>:”VIRUS”; </a:t>
            </a:r>
            <a:r>
              <a:rPr lang="en-US" altLang="zh-TW" sz="1600" b="1" i="1" dirty="0"/>
              <a:t>content:”virus”</a:t>
            </a:r>
            <a:r>
              <a:rPr lang="en-US" altLang="zh-TW" sz="1600" i="1" dirty="0"/>
              <a:t>; dsize:300&lt;&gt;400; sid:10000;)</a:t>
            </a:r>
          </a:p>
          <a:p>
            <a:pPr marL="342900" indent="-342900">
              <a:buAutoNum type="arabicPeriod"/>
            </a:pPr>
            <a:endParaRPr lang="en-US" altLang="zh-TW" sz="1600" i="1" dirty="0"/>
          </a:p>
          <a:p>
            <a:pPr marL="342900" indent="-342900">
              <a:buFontTx/>
              <a:buAutoNum type="arabicPeriod"/>
            </a:pPr>
            <a:r>
              <a:rPr lang="en-US" altLang="zh-TW" sz="1600" i="1" dirty="0"/>
              <a:t>alert </a:t>
            </a:r>
            <a:r>
              <a:rPr lang="en-US" altLang="zh-TW" sz="1600" i="1" dirty="0" err="1"/>
              <a:t>tcp</a:t>
            </a:r>
            <a:r>
              <a:rPr lang="en-US" altLang="zh-TW" sz="1600" i="1" dirty="0"/>
              <a:t> any </a:t>
            </a:r>
            <a:r>
              <a:rPr lang="en-US" altLang="zh-TW" sz="1600" i="1" dirty="0" err="1"/>
              <a:t>any</a:t>
            </a:r>
            <a:r>
              <a:rPr lang="en-US" altLang="zh-TW" sz="1600" i="1" dirty="0"/>
              <a:t> -&gt; 192.168.1.0/24 any (</a:t>
            </a:r>
            <a:r>
              <a:rPr lang="en-US" altLang="zh-TW" sz="1600" i="1" dirty="0" err="1"/>
              <a:t>msg</a:t>
            </a:r>
            <a:r>
              <a:rPr lang="en-US" altLang="zh-TW" sz="1600" i="1" dirty="0"/>
              <a:t>:”SKYPE”; </a:t>
            </a:r>
            <a:r>
              <a:rPr lang="en-US" altLang="zh-TW" sz="1600" b="1" i="1" dirty="0"/>
              <a:t>content:”</a:t>
            </a:r>
            <a:r>
              <a:rPr lang="en-US" altLang="zh-TW" sz="1600" b="1" i="1" dirty="0" err="1"/>
              <a:t>skype</a:t>
            </a:r>
            <a:r>
              <a:rPr lang="en-US" altLang="zh-TW" sz="1600" b="1" i="1" dirty="0"/>
              <a:t>”</a:t>
            </a:r>
            <a:r>
              <a:rPr lang="en-US" altLang="zh-TW" sz="1600" i="1" dirty="0"/>
              <a:t>; </a:t>
            </a:r>
            <a:r>
              <a:rPr lang="en-US" altLang="zh-TW" sz="1600" i="1" dirty="0" err="1"/>
              <a:t>pcre</a:t>
            </a:r>
            <a:r>
              <a:rPr lang="en-US" altLang="zh-TW" sz="1600" i="1" dirty="0" smtClean="0"/>
              <a:t>:”/^</a:t>
            </a:r>
            <a:r>
              <a:rPr lang="en-US" altLang="zh-TW" sz="1600" i="1" dirty="0" err="1"/>
              <a:t>skype</a:t>
            </a:r>
            <a:r>
              <a:rPr lang="en-US" altLang="zh-TW" sz="1600" i="1" dirty="0"/>
              <a:t>=[0-9a-z]{10</a:t>
            </a:r>
            <a:r>
              <a:rPr lang="en-US" altLang="zh-TW" sz="1600" i="1" dirty="0" smtClean="0"/>
              <a:t>}/”; </a:t>
            </a:r>
            <a:r>
              <a:rPr lang="en-US" altLang="zh-TW" sz="1600" i="1" dirty="0"/>
              <a:t>sid:20000;)</a:t>
            </a:r>
          </a:p>
          <a:p>
            <a:pPr marL="342900" indent="-342900">
              <a:buFontTx/>
              <a:buAutoNum type="arabicPeriod"/>
            </a:pPr>
            <a:endParaRPr lang="en-US" altLang="zh-TW" sz="1600" i="1" dirty="0"/>
          </a:p>
          <a:p>
            <a:pPr marL="342900" indent="-342900">
              <a:buFontTx/>
              <a:buAutoNum type="arabicPeriod"/>
            </a:pPr>
            <a:r>
              <a:rPr lang="en-US" altLang="zh-TW" sz="1600" i="1" dirty="0"/>
              <a:t>alert UDP 192.168.0.0/16 any -&gt; any 53 (</a:t>
            </a:r>
            <a:r>
              <a:rPr lang="en-US" altLang="zh-TW" sz="1600" i="1" dirty="0" err="1"/>
              <a:t>msg</a:t>
            </a:r>
            <a:r>
              <a:rPr lang="en-US" altLang="zh-TW" sz="1600" i="1" dirty="0"/>
              <a:t>:”DNS Query”; </a:t>
            </a:r>
            <a:r>
              <a:rPr lang="en-US" altLang="zh-TW" sz="1600" b="1" i="1" dirty="0"/>
              <a:t>content:”</a:t>
            </a:r>
            <a:r>
              <a:rPr lang="en-US" altLang="zh-TW" sz="1600" b="1" i="1" dirty="0" err="1"/>
              <a:t>google</a:t>
            </a:r>
            <a:r>
              <a:rPr lang="en-US" altLang="zh-TW" sz="1600" b="1" i="1" dirty="0"/>
              <a:t>”</a:t>
            </a:r>
            <a:r>
              <a:rPr lang="en-US" altLang="zh-TW" sz="1600" i="1" dirty="0"/>
              <a:t>; </a:t>
            </a:r>
            <a:r>
              <a:rPr lang="en-US" altLang="zh-TW" sz="1600" i="1" dirty="0" err="1"/>
              <a:t>pcre</a:t>
            </a:r>
            <a:r>
              <a:rPr lang="en-US" altLang="zh-TW" sz="1600" i="1" dirty="0" smtClean="0"/>
              <a:t>:”/\</a:t>
            </a:r>
            <a:r>
              <a:rPr lang="en-US" altLang="zh-TW" sz="1600" i="1" dirty="0"/>
              <a:t>x01\x00.*</a:t>
            </a:r>
            <a:r>
              <a:rPr lang="en-US" altLang="zh-TW" sz="1600" i="1" dirty="0" smtClean="0"/>
              <a:t>google0x03.com/”; </a:t>
            </a:r>
            <a:r>
              <a:rPr lang="en-US" altLang="zh-TW" sz="1600" i="1" dirty="0"/>
              <a:t>sid:30000;)</a:t>
            </a:r>
          </a:p>
          <a:p>
            <a:pPr marL="342900" indent="-342900">
              <a:buFontTx/>
              <a:buAutoNum type="arabicPeriod"/>
            </a:pPr>
            <a:endParaRPr lang="en-US" altLang="zh-TW" sz="1600" i="1" dirty="0"/>
          </a:p>
          <a:p>
            <a:pPr marL="342900" indent="-342900">
              <a:buAutoNum type="arabicPeriod"/>
            </a:pPr>
            <a:endParaRPr lang="en-US" altLang="zh-TW" sz="1600" i="1" dirty="0"/>
          </a:p>
          <a:p>
            <a:endParaRPr lang="en-US" altLang="zh-TW" sz="1600" i="1" dirty="0"/>
          </a:p>
          <a:p>
            <a:endParaRPr lang="en-US" altLang="zh-TW" sz="1600" i="1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000" dirty="0"/>
              <a:t>How to improvement DPI throughput in Intel Platform</a:t>
            </a:r>
          </a:p>
        </p:txBody>
      </p:sp>
      <p:sp>
        <p:nvSpPr>
          <p:cNvPr id="11" name="迴轉箭號 10"/>
          <p:cNvSpPr/>
          <p:nvPr/>
        </p:nvSpPr>
        <p:spPr>
          <a:xfrm>
            <a:off x="1492898" y="1772816"/>
            <a:ext cx="9498563" cy="3676264"/>
          </a:xfrm>
          <a:prstGeom prst="uturnArrow">
            <a:avLst>
              <a:gd name="adj1" fmla="val 15257"/>
              <a:gd name="adj2" fmla="val 14177"/>
              <a:gd name="adj3" fmla="val 15757"/>
              <a:gd name="adj4" fmla="val 26078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09922" y="3573625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In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580641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Pre-Filter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09922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</a:t>
            </a:r>
          </a:p>
          <a:p>
            <a:pPr algn="ctr"/>
            <a:r>
              <a:rPr lang="en-US" altLang="zh-TW" dirty="0"/>
              <a:t>Management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322078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Flow </a:t>
            </a:r>
          </a:p>
          <a:p>
            <a:pPr algn="ctr"/>
            <a:r>
              <a:rPr lang="en-US" altLang="zh-TW" dirty="0"/>
              <a:t>Action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451360" y="1539554"/>
            <a:ext cx="2160000" cy="1080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Post-Checker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9326345" y="3573634"/>
            <a:ext cx="2160000" cy="1080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Out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71804" y="5477069"/>
            <a:ext cx="10823510" cy="97736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 Interface Controller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709922" y="3573625"/>
            <a:ext cx="2160000" cy="1080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In</a:t>
            </a:r>
          </a:p>
          <a:p>
            <a:pPr algn="ctr"/>
            <a:r>
              <a:rPr lang="en-US" altLang="zh-TW" dirty="0"/>
              <a:t>via DPDK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9326345" y="3573634"/>
            <a:ext cx="2160000" cy="1080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Packet Out</a:t>
            </a:r>
          </a:p>
          <a:p>
            <a:pPr algn="ctr"/>
            <a:r>
              <a:rPr lang="en-US" altLang="zh-TW" dirty="0"/>
              <a:t>via DPDK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3580641" y="1539554"/>
            <a:ext cx="2160000" cy="1080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Pre-Filter</a:t>
            </a:r>
          </a:p>
          <a:p>
            <a:pPr algn="ctr"/>
            <a:r>
              <a:rPr lang="en-US" altLang="zh-TW" dirty="0"/>
              <a:t>via Hyperscan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altLang="zh-TW" sz="3200" dirty="0">
                <a:latin typeface="Calibri" pitchFamily="34" charset="0"/>
              </a:rPr>
              <a:t>Content Merging (1/2)</a:t>
            </a:r>
            <a:endParaRPr lang="zh-TW" altLang="en-US" sz="3200" dirty="0">
              <a:latin typeface="Calibri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Calibri" pitchFamily="34" charset="0"/>
              </a:rPr>
              <a:t>Pre-filter support regular expression</a:t>
            </a:r>
          </a:p>
          <a:p>
            <a:endParaRPr lang="en-US" altLang="zh-TW" dirty="0">
              <a:latin typeface="Calibri" pitchFamily="34" charset="0"/>
            </a:endParaRPr>
          </a:p>
          <a:p>
            <a:r>
              <a:rPr lang="en-US" altLang="zh-TW" dirty="0">
                <a:latin typeface="Calibri" pitchFamily="34" charset="0"/>
              </a:rPr>
              <a:t>Increase the complexity of pattern to reduce the number of post check</a:t>
            </a:r>
          </a:p>
          <a:p>
            <a:endParaRPr lang="en-US" altLang="zh-TW" dirty="0">
              <a:latin typeface="Calibri" pitchFamily="34" charset="0"/>
            </a:endParaRPr>
          </a:p>
          <a:p>
            <a:r>
              <a:rPr lang="en-US" altLang="zh-TW" dirty="0">
                <a:latin typeface="Calibri" pitchFamily="34" charset="0"/>
              </a:rPr>
              <a:t>Compatible with </a:t>
            </a:r>
            <a:r>
              <a:rPr lang="en-US" altLang="zh-TW">
                <a:latin typeface="Calibri" pitchFamily="34" charset="0"/>
              </a:rPr>
              <a:t>snort </a:t>
            </a:r>
            <a:r>
              <a:rPr lang="en-US" altLang="zh-TW" smtClean="0">
                <a:latin typeface="Calibri" pitchFamily="34" charset="0"/>
              </a:rPr>
              <a:t>format</a:t>
            </a:r>
            <a:endParaRPr lang="en-US" altLang="zh-TW" dirty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PDK Summit Template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PDK Summit Template" id="{5A5C03D9-3724-4796-8CF1-B787CF7AA7C7}" vid="{96E1B639-B5AA-44BD-8F2E-BC68291A3B1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DPDK Summit Template</Template>
  <TotalTime>9022</TotalTime>
  <Words>715</Words>
  <Application>Microsoft Office PowerPoint</Application>
  <PresentationFormat>自訂</PresentationFormat>
  <Paragraphs>231</Paragraphs>
  <Slides>18</Slides>
  <Notes>15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DPDK Summit Template</vt:lpstr>
      <vt:lpstr>Multiple vDPI Functions using DPDK and Hyperscan on OVS-DPDK Platform </vt:lpstr>
      <vt:lpstr>What is Deep Packets Inspection?</vt:lpstr>
      <vt:lpstr>Deep Packet Inspection Problem</vt:lpstr>
      <vt:lpstr>Agenda</vt:lpstr>
      <vt:lpstr>DPI Workflow (1/2)</vt:lpstr>
      <vt:lpstr>DPI Workflow (2/2)</vt:lpstr>
      <vt:lpstr>DPI - Example</vt:lpstr>
      <vt:lpstr>How to improvement DPI throughput in Intel Platform</vt:lpstr>
      <vt:lpstr>Content Merging (1/2)</vt:lpstr>
      <vt:lpstr>Content Merging (2/2)</vt:lpstr>
      <vt:lpstr>Lionic DPI SDK (1/2)</vt:lpstr>
      <vt:lpstr>Lionic DPI SDK (2/2)</vt:lpstr>
      <vt:lpstr>Multiple vDPI Function on OVS-DPDK Platform</vt:lpstr>
      <vt:lpstr>Test Platform Specification</vt:lpstr>
      <vt:lpstr>Test Environment</vt:lpstr>
      <vt:lpstr>Throughput Comparison</vt:lpstr>
      <vt:lpstr>Snort Resource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Brian</dc:creator>
  <cp:keywords>CTPClassification=CTP_PUBLIC:VisualMarkings=</cp:keywords>
  <cp:lastModifiedBy>arthur.su</cp:lastModifiedBy>
  <cp:revision>115</cp:revision>
  <dcterms:created xsi:type="dcterms:W3CDTF">2017-11-15T17:31:17Z</dcterms:created>
  <dcterms:modified xsi:type="dcterms:W3CDTF">2018-06-21T05:48:51Z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61e049b8-ffcb-48eb-b586-0775093f7232</vt:lpwstr>
  </property>
  <property fmtid="{D5CDD505-2E9C-101B-9397-08002B2CF9AE}" pid="3" name="CTP_TimeStamp">
    <vt:lpwstr>2017-11-15 17:40:53Z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CTP_PUBLIC</vt:lpwstr>
  </property>
</Properties>
</file>